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Dosis" panose="02010303020202060003" pitchFamily="50" charset="0"/>
      <p:regular r:id="rId25"/>
      <p:bold r:id="rId26"/>
    </p:embeddedFont>
    <p:embeddedFont>
      <p:font typeface="Nunito"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93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068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81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892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749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4765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33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00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878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864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0061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846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433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220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867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fuad-saifud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www.linkedin.com/in/muhammad-fuad-saifuddin" TargetMode="External"/><Relationship Id="rId4" Type="http://schemas.openxmlformats.org/officeDocument/2006/relationships/hyperlink" Target="mailto:muh.fuad.saifudd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6008077" y="750729"/>
            <a:ext cx="2402400" cy="108834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000" b="1" dirty="0">
                <a:latin typeface="Dosis"/>
                <a:ea typeface="Dosis"/>
                <a:cs typeface="Dosis"/>
                <a:sym typeface="Dosis"/>
              </a:rPr>
              <a:t>Muhammad Fu’ad Saifuddin</a:t>
            </a:r>
          </a:p>
          <a:p>
            <a:pPr marL="0" marR="0" lvl="0" indent="0" algn="l" rtl="0">
              <a:lnSpc>
                <a:spcPct val="100000"/>
              </a:lnSpc>
              <a:spcBef>
                <a:spcPts val="0"/>
              </a:spcBef>
              <a:spcAft>
                <a:spcPts val="0"/>
              </a:spcAft>
              <a:buClr>
                <a:srgbClr val="000000"/>
              </a:buClr>
              <a:buSzPts val="1100"/>
              <a:buFont typeface="Arial"/>
              <a:buNone/>
            </a:pPr>
            <a:r>
              <a:rPr lang="en-US" sz="1000" b="1" i="0" u="none" strike="noStrike" cap="none" dirty="0">
                <a:solidFill>
                  <a:srgbClr val="000000"/>
                </a:solidFill>
                <a:latin typeface="Dosis"/>
                <a:ea typeface="Dosis"/>
                <a:cs typeface="Dosis"/>
                <a:sym typeface="Dosis"/>
              </a:rPr>
              <a:t>Emai</a:t>
            </a:r>
            <a:r>
              <a:rPr lang="en-US" sz="1000" b="1" dirty="0">
                <a:latin typeface="Dosis"/>
                <a:ea typeface="Dosis"/>
                <a:cs typeface="Dosis"/>
                <a:sym typeface="Dosis"/>
              </a:rPr>
              <a:t>l : </a:t>
            </a:r>
          </a:p>
          <a:p>
            <a:pPr marL="0" marR="0" lvl="0" indent="0" algn="l" rtl="0">
              <a:lnSpc>
                <a:spcPct val="100000"/>
              </a:lnSpc>
              <a:spcBef>
                <a:spcPts val="0"/>
              </a:spcBef>
              <a:spcAft>
                <a:spcPts val="0"/>
              </a:spcAft>
              <a:buClr>
                <a:srgbClr val="000000"/>
              </a:buClr>
              <a:buSzPts val="1100"/>
              <a:buFont typeface="Arial"/>
              <a:buNone/>
            </a:pPr>
            <a:r>
              <a:rPr lang="en-US" sz="1000" dirty="0">
                <a:latin typeface="Dosis"/>
                <a:ea typeface="Dosis"/>
                <a:cs typeface="Dosis"/>
                <a:sym typeface="Dosis"/>
                <a:hlinkClick r:id="rId4"/>
              </a:rPr>
              <a:t>muh.fuad.saifuddin@gmail.com</a:t>
            </a:r>
            <a:endParaRPr lang="en-US" sz="1000" dirty="0">
              <a:latin typeface="Dosis"/>
              <a:ea typeface="Dosis"/>
              <a:cs typeface="Dosis"/>
              <a:sym typeface="Dosis"/>
            </a:endParaRPr>
          </a:p>
          <a:p>
            <a:pPr>
              <a:buSzPts val="1100"/>
            </a:pPr>
            <a:r>
              <a:rPr lang="en-US" sz="1000" b="1" i="0" u="none" strike="noStrike" cap="none" dirty="0" err="1">
                <a:solidFill>
                  <a:srgbClr val="000000"/>
                </a:solidFill>
                <a:latin typeface="Dosis"/>
                <a:ea typeface="Dosis"/>
                <a:cs typeface="Dosis"/>
                <a:sym typeface="Dosis"/>
              </a:rPr>
              <a:t>Linkedin</a:t>
            </a:r>
            <a:r>
              <a:rPr lang="en-US" sz="1000" b="1" i="0" u="none" strike="noStrike" cap="none" dirty="0">
                <a:solidFill>
                  <a:srgbClr val="000000"/>
                </a:solidFill>
                <a:latin typeface="Dosis"/>
                <a:ea typeface="Dosis"/>
                <a:cs typeface="Dosis"/>
                <a:sym typeface="Dosis"/>
              </a:rPr>
              <a:t> :</a:t>
            </a:r>
            <a:r>
              <a:rPr lang="en-US" sz="1000" b="1" dirty="0">
                <a:latin typeface="Dosis"/>
                <a:ea typeface="Dosis"/>
                <a:cs typeface="Dosis"/>
                <a:sym typeface="Dosis"/>
              </a:rPr>
              <a:t> </a:t>
            </a:r>
            <a:r>
              <a:rPr lang="en-US" sz="1000" b="0" i="0" dirty="0">
                <a:effectLst/>
                <a:latin typeface="-apple-system"/>
                <a:hlinkClick r:id="rId5"/>
              </a:rPr>
              <a:t>www.linkedin.com/in/muhammad-fuad-saifuddin</a:t>
            </a:r>
            <a:br>
              <a:rPr lang="en-US" sz="1200" b="0" i="0" dirty="0">
                <a:effectLst/>
                <a:latin typeface="-apple-system"/>
              </a:rPr>
            </a:br>
            <a:endParaRPr lang="en-US" sz="1200" dirty="0">
              <a:latin typeface="Dosis"/>
              <a:ea typeface="Dosis"/>
              <a:cs typeface="Dosis"/>
              <a:sym typeface="Dosis"/>
            </a:endParaRPr>
          </a:p>
        </p:txBody>
      </p:sp>
      <p:pic>
        <p:nvPicPr>
          <p:cNvPr id="101" name="Google Shape;101;p25"/>
          <p:cNvPicPr preferRelativeResize="0"/>
          <p:nvPr/>
        </p:nvPicPr>
        <p:blipFill>
          <a:blip r:embed="rId6"/>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4"/>
            <a:ext cx="4167000" cy="2477859"/>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am a physics engineering graduate from Gadjah </a:t>
            </a:r>
            <a:r>
              <a:rPr lang="en-US" sz="1050" dirty="0" err="1">
                <a:solidFill>
                  <a:schemeClr val="dk1"/>
                </a:solidFill>
                <a:latin typeface="Nunito"/>
                <a:ea typeface="Nunito"/>
                <a:cs typeface="Nunito"/>
                <a:sym typeface="Nunito"/>
              </a:rPr>
              <a:t>Mada</a:t>
            </a:r>
            <a:r>
              <a:rPr lang="en-US" sz="1050" dirty="0">
                <a:solidFill>
                  <a:schemeClr val="dk1"/>
                </a:solidFill>
                <a:latin typeface="Nunito"/>
                <a:ea typeface="Nunito"/>
                <a:cs typeface="Nunito"/>
                <a:sym typeface="Nunito"/>
              </a:rPr>
              <a:t> University and currently working as a research and development team at PT Indonesia Nikka Chemicals, and currently handling with the development of an environmentally friendly peroxide stabilizer agent. </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have an interest on Machine Learning and seeking for the opportunity to work as a data scientist. I recently completed my data science and machine learning specialization non-degree education program at </a:t>
            </a:r>
            <a:r>
              <a:rPr lang="en-US" sz="1050" dirty="0" err="1">
                <a:solidFill>
                  <a:schemeClr val="dk1"/>
                </a:solidFill>
                <a:latin typeface="Nunito"/>
                <a:ea typeface="Nunito"/>
                <a:cs typeface="Nunito"/>
                <a:sym typeface="Nunito"/>
              </a:rPr>
              <a:t>Rakamin</a:t>
            </a:r>
            <a:r>
              <a:rPr lang="en-US" sz="1050" dirty="0">
                <a:solidFill>
                  <a:schemeClr val="dk1"/>
                </a:solidFill>
                <a:latin typeface="Nunito"/>
                <a:ea typeface="Nunito"/>
                <a:cs typeface="Nunito"/>
                <a:sym typeface="Nunito"/>
              </a:rPr>
              <a:t> Academy with an Excellent Grade. My final project is about loan risk prediction based on customer behavior using classification supervised learning. You can check it at my </a:t>
            </a:r>
            <a:r>
              <a:rPr lang="en-US" sz="1050" dirty="0" err="1">
                <a:solidFill>
                  <a:schemeClr val="dk1"/>
                </a:solidFill>
                <a:latin typeface="Nunito"/>
                <a:ea typeface="Nunito"/>
                <a:cs typeface="Nunito"/>
                <a:sym typeface="Nunito"/>
              </a:rPr>
              <a:t>github</a:t>
            </a:r>
            <a:r>
              <a:rPr lang="en-US" sz="1050" dirty="0">
                <a:solidFill>
                  <a:schemeClr val="dk1"/>
                </a:solidFill>
                <a:latin typeface="Nunito"/>
                <a:ea typeface="Nunito"/>
                <a:cs typeface="Nunito"/>
                <a:sym typeface="Nunito"/>
              </a:rPr>
              <a:t> on this  following link:</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hlinkClick r:id="rId7"/>
              </a:rPr>
              <a:t>https://github.com/fuad-saifuddin/</a:t>
            </a:r>
            <a:endParaRPr lang="en-US" sz="1050"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709949"/>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6"/>
            </a:pPr>
            <a:r>
              <a:rPr lang="en-US" sz="1600" dirty="0">
                <a:solidFill>
                  <a:schemeClr val="dk1"/>
                </a:solidFill>
              </a:rPr>
              <a:t>Handling </a:t>
            </a:r>
            <a:r>
              <a:rPr lang="en-US" sz="1600" dirty="0" err="1">
                <a:solidFill>
                  <a:schemeClr val="dk1"/>
                </a:solidFill>
              </a:rPr>
              <a:t>unrepresentated</a:t>
            </a:r>
            <a:r>
              <a:rPr lang="en-US" sz="1600" dirty="0">
                <a:solidFill>
                  <a:schemeClr val="dk1"/>
                </a:solidFill>
              </a:rPr>
              <a:t> data value</a:t>
            </a:r>
          </a:p>
          <a:p>
            <a:pPr marL="361950" lvl="0" indent="-228600" algn="l" rtl="0">
              <a:spcBef>
                <a:spcPts val="0"/>
              </a:spcBef>
              <a:spcAft>
                <a:spcPts val="0"/>
              </a:spcAft>
              <a:buClr>
                <a:schemeClr val="dk1"/>
              </a:buClr>
              <a:buSzPct val="100000"/>
              <a:buFont typeface="+mj-lt"/>
              <a:buAutoNum type="arabicPeriod" startAt="6"/>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6"/>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54062" y="1233139"/>
            <a:ext cx="8586738" cy="709961"/>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Menganti</a:t>
            </a:r>
            <a:r>
              <a:rPr lang="en-US" sz="1600" dirty="0">
                <a:solidFill>
                  <a:schemeClr val="dk1"/>
                </a:solidFill>
              </a:rPr>
              <a:t> data </a:t>
            </a:r>
            <a:r>
              <a:rPr lang="en-US" sz="1600" dirty="0" err="1">
                <a:solidFill>
                  <a:schemeClr val="dk1"/>
                </a:solidFill>
              </a:rPr>
              <a:t>bernilai</a:t>
            </a:r>
            <a:r>
              <a:rPr lang="en-US" sz="1600" dirty="0">
                <a:solidFill>
                  <a:schemeClr val="dk1"/>
                </a:solidFill>
              </a:rPr>
              <a:t> </a:t>
            </a:r>
            <a:r>
              <a:rPr lang="en-US" sz="1600" b="1" dirty="0">
                <a:solidFill>
                  <a:schemeClr val="dk1"/>
                </a:solidFill>
              </a:rPr>
              <a:t>undefined</a:t>
            </a:r>
            <a:r>
              <a:rPr lang="en-US" sz="1600" dirty="0">
                <a:solidFill>
                  <a:schemeClr val="dk1"/>
                </a:solidFill>
              </a:rPr>
              <a:t> </a:t>
            </a:r>
            <a:r>
              <a:rPr lang="en-US" sz="1600" dirty="0" err="1">
                <a:solidFill>
                  <a:schemeClr val="dk1"/>
                </a:solidFill>
              </a:rPr>
              <a:t>dengan</a:t>
            </a:r>
            <a:r>
              <a:rPr lang="en-US" sz="1600" dirty="0">
                <a:solidFill>
                  <a:schemeClr val="dk1"/>
                </a:solidFill>
              </a:rPr>
              <a:t> </a:t>
            </a:r>
            <a:r>
              <a:rPr lang="en-US" sz="1600" b="1" dirty="0">
                <a:solidFill>
                  <a:schemeClr val="dk1"/>
                </a:solidFill>
              </a:rPr>
              <a:t>no meal </a:t>
            </a:r>
            <a:r>
              <a:rPr lang="en-US" sz="1600" dirty="0">
                <a:solidFill>
                  <a:schemeClr val="dk1"/>
                </a:solidFill>
              </a:rPr>
              <a:t>pada </a:t>
            </a:r>
            <a:r>
              <a:rPr lang="en-US" sz="1600" dirty="0" err="1">
                <a:solidFill>
                  <a:schemeClr val="dk1"/>
                </a:solidFill>
              </a:rPr>
              <a:t>kolom</a:t>
            </a:r>
            <a:r>
              <a:rPr lang="en-US" sz="1600" dirty="0">
                <a:solidFill>
                  <a:schemeClr val="dk1"/>
                </a:solidFill>
              </a:rPr>
              <a:t> </a:t>
            </a:r>
            <a:r>
              <a:rPr lang="en-US" sz="1600" b="1" dirty="0">
                <a:solidFill>
                  <a:schemeClr val="dk1"/>
                </a:solidFill>
              </a:rPr>
              <a:t>data meal </a:t>
            </a:r>
            <a:r>
              <a:rPr lang="en-US" sz="1600" dirty="0" err="1">
                <a:solidFill>
                  <a:schemeClr val="dk1"/>
                </a:solidFill>
              </a:rPr>
              <a:t>karena</a:t>
            </a:r>
            <a:r>
              <a:rPr lang="en-US" sz="1600" dirty="0">
                <a:solidFill>
                  <a:schemeClr val="dk1"/>
                </a:solidFill>
              </a:rPr>
              <a:t> </a:t>
            </a:r>
            <a:r>
              <a:rPr lang="en-US" sz="1600" dirty="0" err="1">
                <a:solidFill>
                  <a:schemeClr val="dk1"/>
                </a:solidFill>
              </a:rPr>
              <a:t>memiliki</a:t>
            </a:r>
            <a:r>
              <a:rPr lang="en-US" sz="1600" dirty="0">
                <a:solidFill>
                  <a:schemeClr val="dk1"/>
                </a:solidFill>
              </a:rPr>
              <a:t> arti yang </a:t>
            </a:r>
            <a:r>
              <a:rPr lang="en-US" sz="1600" dirty="0" err="1">
                <a:solidFill>
                  <a:schemeClr val="dk1"/>
                </a:solidFill>
              </a:rPr>
              <a:t>serupa</a:t>
            </a:r>
            <a:r>
              <a:rPr lang="en-US" sz="1600" dirty="0">
                <a:solidFill>
                  <a:schemeClr val="dk1"/>
                </a:solidFill>
              </a:rPr>
              <a:t>, </a:t>
            </a:r>
            <a:r>
              <a:rPr lang="en-US" sz="1600" dirty="0" err="1">
                <a:solidFill>
                  <a:schemeClr val="dk1"/>
                </a:solidFill>
              </a:rPr>
              <a:t>untuk</a:t>
            </a:r>
            <a:r>
              <a:rPr lang="en-US" sz="1600" dirty="0">
                <a:solidFill>
                  <a:schemeClr val="dk1"/>
                </a:solidFill>
              </a:rPr>
              <a:t> </a:t>
            </a:r>
            <a:r>
              <a:rPr lang="en-US" sz="1600" dirty="0" err="1">
                <a:solidFill>
                  <a:schemeClr val="dk1"/>
                </a:solidFill>
              </a:rPr>
              <a:t>mengurangi</a:t>
            </a:r>
            <a:r>
              <a:rPr lang="en-US" sz="1600" dirty="0">
                <a:solidFill>
                  <a:schemeClr val="dk1"/>
                </a:solidFill>
              </a:rPr>
              <a:t> </a:t>
            </a:r>
            <a:r>
              <a:rPr lang="en-US" sz="1600" dirty="0" err="1">
                <a:solidFill>
                  <a:schemeClr val="dk1"/>
                </a:solidFill>
              </a:rPr>
              <a:t>kategori</a:t>
            </a:r>
            <a:r>
              <a:rPr lang="en-US" sz="1600" dirty="0">
                <a:solidFill>
                  <a:schemeClr val="dk1"/>
                </a:solidFill>
              </a:rPr>
              <a:t> data dan </a:t>
            </a:r>
            <a:r>
              <a:rPr lang="en-US" sz="1600" dirty="0" err="1">
                <a:solidFill>
                  <a:schemeClr val="dk1"/>
                </a:solidFill>
              </a:rPr>
              <a:t>menghindari</a:t>
            </a:r>
            <a:r>
              <a:rPr lang="en-US" sz="1600" dirty="0">
                <a:solidFill>
                  <a:schemeClr val="dk1"/>
                </a:solidFill>
              </a:rPr>
              <a:t> mis-</a:t>
            </a:r>
            <a:r>
              <a:rPr lang="en-US" sz="1600" dirty="0" err="1">
                <a:solidFill>
                  <a:schemeClr val="dk1"/>
                </a:solidFill>
              </a:rPr>
              <a:t>intepretasi</a:t>
            </a:r>
            <a:r>
              <a:rPr lang="en-US" sz="1600" dirty="0">
                <a:solidFill>
                  <a:schemeClr val="dk1"/>
                </a:solidFill>
              </a:rPr>
              <a:t> data” </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4" name="Picture 3">
            <a:extLst>
              <a:ext uri="{FF2B5EF4-FFF2-40B4-BE49-F238E27FC236}">
                <a16:creationId xmlns:a16="http://schemas.microsoft.com/office/drawing/2014/main" id="{5DB9D401-78A9-49E2-E213-E35EB545B0A2}"/>
              </a:ext>
            </a:extLst>
          </p:cNvPr>
          <p:cNvPicPr>
            <a:picLocks noChangeAspect="1"/>
          </p:cNvPicPr>
          <p:nvPr/>
        </p:nvPicPr>
        <p:blipFill>
          <a:blip r:embed="rId3"/>
          <a:stretch>
            <a:fillRect/>
          </a:stretch>
        </p:blipFill>
        <p:spPr>
          <a:xfrm>
            <a:off x="1613712" y="1946067"/>
            <a:ext cx="5610601" cy="2508668"/>
          </a:xfrm>
          <a:prstGeom prst="rect">
            <a:avLst/>
          </a:prstGeom>
        </p:spPr>
      </p:pic>
    </p:spTree>
    <p:extLst>
      <p:ext uri="{BB962C8B-B14F-4D97-AF65-F5344CB8AC3E}">
        <p14:creationId xmlns:p14="http://schemas.microsoft.com/office/powerpoint/2010/main" val="326479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709949"/>
            <a:ext cx="5905500" cy="481865"/>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7"/>
            </a:pPr>
            <a:r>
              <a:rPr lang="en-US" sz="1600" dirty="0" err="1">
                <a:solidFill>
                  <a:schemeClr val="dk1"/>
                </a:solidFill>
              </a:rPr>
              <a:t>Melihat</a:t>
            </a:r>
            <a:r>
              <a:rPr lang="en-US" sz="1600" dirty="0">
                <a:solidFill>
                  <a:schemeClr val="dk1"/>
                </a:solidFill>
              </a:rPr>
              <a:t> </a:t>
            </a:r>
            <a:r>
              <a:rPr lang="en-US" sz="1600" dirty="0" err="1">
                <a:solidFill>
                  <a:schemeClr val="dk1"/>
                </a:solidFill>
              </a:rPr>
              <a:t>keseluruhan</a:t>
            </a:r>
            <a:r>
              <a:rPr lang="en-US" sz="1600" dirty="0">
                <a:solidFill>
                  <a:schemeClr val="dk1"/>
                </a:solidFill>
              </a:rPr>
              <a:t> </a:t>
            </a:r>
            <a:r>
              <a:rPr lang="en-US" sz="1600" dirty="0" err="1">
                <a:solidFill>
                  <a:schemeClr val="dk1"/>
                </a:solidFill>
              </a:rPr>
              <a:t>pelanggan</a:t>
            </a:r>
            <a:r>
              <a:rPr lang="en-US" sz="1600" dirty="0">
                <a:solidFill>
                  <a:schemeClr val="dk1"/>
                </a:solidFill>
              </a:rPr>
              <a:t> per order</a:t>
            </a: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7"/>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pic>
        <p:nvPicPr>
          <p:cNvPr id="3" name="Picture 2">
            <a:extLst>
              <a:ext uri="{FF2B5EF4-FFF2-40B4-BE49-F238E27FC236}">
                <a16:creationId xmlns:a16="http://schemas.microsoft.com/office/drawing/2014/main" id="{D7936FBC-DECA-BDB2-7715-151F4D67DE8F}"/>
              </a:ext>
            </a:extLst>
          </p:cNvPr>
          <p:cNvPicPr>
            <a:picLocks noChangeAspect="1"/>
          </p:cNvPicPr>
          <p:nvPr/>
        </p:nvPicPr>
        <p:blipFill>
          <a:blip r:embed="rId3"/>
          <a:stretch>
            <a:fillRect/>
          </a:stretch>
        </p:blipFill>
        <p:spPr>
          <a:xfrm>
            <a:off x="5245353" y="709949"/>
            <a:ext cx="3696216" cy="2657846"/>
          </a:xfrm>
          <a:prstGeom prst="rect">
            <a:avLst/>
          </a:prstGeom>
        </p:spPr>
      </p:pic>
      <p:sp>
        <p:nvSpPr>
          <p:cNvPr id="5" name="Google Shape;114;p27">
            <a:extLst>
              <a:ext uri="{FF2B5EF4-FFF2-40B4-BE49-F238E27FC236}">
                <a16:creationId xmlns:a16="http://schemas.microsoft.com/office/drawing/2014/main" id="{87E8C336-DB64-ED23-AD23-399E7A909291}"/>
              </a:ext>
            </a:extLst>
          </p:cNvPr>
          <p:cNvSpPr txBox="1">
            <a:spLocks/>
          </p:cNvSpPr>
          <p:nvPr/>
        </p:nvSpPr>
        <p:spPr>
          <a:xfrm>
            <a:off x="354830" y="1787130"/>
            <a:ext cx="4890522" cy="220815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Terdapat</a:t>
            </a:r>
            <a:r>
              <a:rPr lang="en-US" sz="1600" dirty="0">
                <a:solidFill>
                  <a:schemeClr val="dk1"/>
                </a:solidFill>
              </a:rPr>
              <a:t> data </a:t>
            </a:r>
            <a:r>
              <a:rPr lang="en-US" sz="1600" dirty="0" err="1">
                <a:solidFill>
                  <a:schemeClr val="dk1"/>
                </a:solidFill>
              </a:rPr>
              <a:t>bernilai</a:t>
            </a:r>
            <a:r>
              <a:rPr lang="en-US" sz="1600" dirty="0">
                <a:solidFill>
                  <a:schemeClr val="dk1"/>
                </a:solidFill>
              </a:rPr>
              <a:t> </a:t>
            </a:r>
            <a:r>
              <a:rPr lang="en-US" sz="1600" dirty="0" err="1">
                <a:solidFill>
                  <a:schemeClr val="dk1"/>
                </a:solidFill>
              </a:rPr>
              <a:t>aneh</a:t>
            </a:r>
            <a:r>
              <a:rPr lang="en-US" sz="1600" dirty="0">
                <a:solidFill>
                  <a:schemeClr val="dk1"/>
                </a:solidFill>
              </a:rPr>
              <a:t> pada </a:t>
            </a:r>
            <a:r>
              <a:rPr lang="en-US" sz="1600" b="1" dirty="0" err="1">
                <a:solidFill>
                  <a:schemeClr val="dk1"/>
                </a:solidFill>
              </a:rPr>
              <a:t>number_customers</a:t>
            </a:r>
            <a:r>
              <a:rPr lang="en-US" sz="1600" dirty="0">
                <a:solidFill>
                  <a:schemeClr val="dk1"/>
                </a:solidFill>
              </a:rPr>
              <a:t> </a:t>
            </a:r>
            <a:r>
              <a:rPr lang="en-US" sz="1600" dirty="0" err="1">
                <a:solidFill>
                  <a:schemeClr val="dk1"/>
                </a:solidFill>
              </a:rPr>
              <a:t>dimana</a:t>
            </a:r>
            <a:r>
              <a:rPr lang="en-US" sz="1600" dirty="0">
                <a:solidFill>
                  <a:schemeClr val="dk1"/>
                </a:solidFill>
              </a:rPr>
              <a:t> </a:t>
            </a:r>
            <a:r>
              <a:rPr lang="en-US" sz="1600" dirty="0" err="1">
                <a:solidFill>
                  <a:schemeClr val="dk1"/>
                </a:solidFill>
              </a:rPr>
              <a:t>ada</a:t>
            </a:r>
            <a:r>
              <a:rPr lang="en-US" sz="1600" dirty="0">
                <a:solidFill>
                  <a:schemeClr val="dk1"/>
                </a:solidFill>
              </a:rPr>
              <a:t> data </a:t>
            </a:r>
            <a:r>
              <a:rPr lang="en-US" sz="1600" dirty="0" err="1">
                <a:solidFill>
                  <a:schemeClr val="dk1"/>
                </a:solidFill>
              </a:rPr>
              <a:t>dengan</a:t>
            </a:r>
            <a:r>
              <a:rPr lang="en-US" sz="1600" dirty="0">
                <a:solidFill>
                  <a:schemeClr val="dk1"/>
                </a:solidFill>
              </a:rPr>
              <a:t> </a:t>
            </a:r>
            <a:r>
              <a:rPr lang="en-US" sz="1600" b="1" dirty="0" err="1">
                <a:solidFill>
                  <a:schemeClr val="dk1"/>
                </a:solidFill>
              </a:rPr>
              <a:t>jumlah</a:t>
            </a:r>
            <a:r>
              <a:rPr lang="en-US" sz="1600" b="1" dirty="0">
                <a:solidFill>
                  <a:schemeClr val="dk1"/>
                </a:solidFill>
              </a:rPr>
              <a:t> </a:t>
            </a:r>
            <a:r>
              <a:rPr lang="en-US" sz="1600" b="1" dirty="0" err="1">
                <a:solidFill>
                  <a:schemeClr val="dk1"/>
                </a:solidFill>
              </a:rPr>
              <a:t>pelanggan</a:t>
            </a:r>
            <a:r>
              <a:rPr lang="en-US" sz="1600" b="1" dirty="0">
                <a:solidFill>
                  <a:schemeClr val="dk1"/>
                </a:solidFill>
              </a:rPr>
              <a:t> </a:t>
            </a:r>
            <a:r>
              <a:rPr lang="en-US" sz="1600" b="1" dirty="0" err="1">
                <a:solidFill>
                  <a:schemeClr val="dk1"/>
                </a:solidFill>
              </a:rPr>
              <a:t>sama</a:t>
            </a:r>
            <a:r>
              <a:rPr lang="en-US" sz="1600" b="1" dirty="0">
                <a:solidFill>
                  <a:schemeClr val="dk1"/>
                </a:solidFill>
              </a:rPr>
              <a:t> </a:t>
            </a:r>
            <a:r>
              <a:rPr lang="en-US" sz="1600" b="1" dirty="0" err="1">
                <a:solidFill>
                  <a:schemeClr val="dk1"/>
                </a:solidFill>
              </a:rPr>
              <a:t>dengan</a:t>
            </a:r>
            <a:r>
              <a:rPr lang="en-US" sz="1600" b="1" dirty="0">
                <a:solidFill>
                  <a:schemeClr val="dk1"/>
                </a:solidFill>
              </a:rPr>
              <a:t> nol</a:t>
            </a:r>
            <a:r>
              <a:rPr lang="en-US" sz="1600" dirty="0">
                <a:solidFill>
                  <a:schemeClr val="dk1"/>
                </a:solidFill>
              </a:rPr>
              <a:t>. </a:t>
            </a:r>
            <a:r>
              <a:rPr lang="en-US" sz="1600" dirty="0" err="1">
                <a:solidFill>
                  <a:schemeClr val="dk1"/>
                </a:solidFill>
              </a:rPr>
              <a:t>Terdapat</a:t>
            </a:r>
            <a:r>
              <a:rPr lang="en-US" sz="1600" dirty="0">
                <a:solidFill>
                  <a:schemeClr val="dk1"/>
                </a:solidFill>
              </a:rPr>
              <a:t> pula data </a:t>
            </a:r>
            <a:r>
              <a:rPr lang="en-US" sz="1600" dirty="0" err="1">
                <a:solidFill>
                  <a:schemeClr val="dk1"/>
                </a:solidFill>
              </a:rPr>
              <a:t>dengan</a:t>
            </a:r>
            <a:r>
              <a:rPr lang="en-US" sz="1600" dirty="0">
                <a:solidFill>
                  <a:schemeClr val="dk1"/>
                </a:solidFill>
              </a:rPr>
              <a:t> </a:t>
            </a:r>
            <a:r>
              <a:rPr lang="en-US" sz="1600" dirty="0" err="1">
                <a:solidFill>
                  <a:schemeClr val="dk1"/>
                </a:solidFill>
              </a:rPr>
              <a:t>pelanggan</a:t>
            </a:r>
            <a:r>
              <a:rPr lang="en-US" sz="1600" dirty="0">
                <a:solidFill>
                  <a:schemeClr val="dk1"/>
                </a:solidFill>
              </a:rPr>
              <a:t> </a:t>
            </a:r>
            <a:r>
              <a:rPr lang="en-US" sz="1600" b="1" dirty="0">
                <a:solidFill>
                  <a:schemeClr val="dk1"/>
                </a:solidFill>
              </a:rPr>
              <a:t>children dan babies</a:t>
            </a:r>
            <a:r>
              <a:rPr lang="en-US" sz="1600" dirty="0">
                <a:solidFill>
                  <a:schemeClr val="dk1"/>
                </a:solidFill>
              </a:rPr>
              <a:t> </a:t>
            </a:r>
            <a:r>
              <a:rPr lang="en-US" sz="1600" dirty="0" err="1">
                <a:solidFill>
                  <a:schemeClr val="dk1"/>
                </a:solidFill>
              </a:rPr>
              <a:t>tanpa</a:t>
            </a:r>
            <a:r>
              <a:rPr lang="en-US" sz="1600" dirty="0">
                <a:solidFill>
                  <a:schemeClr val="dk1"/>
                </a:solidFill>
              </a:rPr>
              <a:t> </a:t>
            </a:r>
            <a:r>
              <a:rPr lang="en-US" sz="1600" dirty="0" err="1">
                <a:solidFill>
                  <a:schemeClr val="dk1"/>
                </a:solidFill>
              </a:rPr>
              <a:t>adanya</a:t>
            </a:r>
            <a:r>
              <a:rPr lang="en-US" sz="1600" dirty="0">
                <a:solidFill>
                  <a:schemeClr val="dk1"/>
                </a:solidFill>
              </a:rPr>
              <a:t> </a:t>
            </a:r>
            <a:r>
              <a:rPr lang="en-US" sz="1600" dirty="0" err="1">
                <a:solidFill>
                  <a:schemeClr val="dk1"/>
                </a:solidFill>
              </a:rPr>
              <a:t>pelanggan</a:t>
            </a:r>
            <a:r>
              <a:rPr lang="en-US" sz="1600" dirty="0">
                <a:solidFill>
                  <a:schemeClr val="dk1"/>
                </a:solidFill>
              </a:rPr>
              <a:t> </a:t>
            </a:r>
            <a:r>
              <a:rPr lang="en-US" sz="1600" b="1" dirty="0">
                <a:solidFill>
                  <a:schemeClr val="dk1"/>
                </a:solidFill>
              </a:rPr>
              <a:t>adult. </a:t>
            </a:r>
            <a:r>
              <a:rPr lang="en-US" sz="1600" dirty="0">
                <a:solidFill>
                  <a:schemeClr val="dk1"/>
                </a:solidFill>
              </a:rPr>
              <a:t>Hal </a:t>
            </a:r>
            <a:r>
              <a:rPr lang="en-US" sz="1600" dirty="0" err="1">
                <a:solidFill>
                  <a:schemeClr val="dk1"/>
                </a:solidFill>
              </a:rPr>
              <a:t>ini</a:t>
            </a:r>
            <a:r>
              <a:rPr lang="en-US" sz="1600" dirty="0">
                <a:solidFill>
                  <a:schemeClr val="dk1"/>
                </a:solidFill>
              </a:rPr>
              <a:t> </a:t>
            </a:r>
            <a:r>
              <a:rPr lang="en-US" sz="1600" dirty="0" err="1">
                <a:solidFill>
                  <a:schemeClr val="dk1"/>
                </a:solidFill>
              </a:rPr>
              <a:t>mungkin</a:t>
            </a:r>
            <a:r>
              <a:rPr lang="en-US" sz="1600" dirty="0">
                <a:solidFill>
                  <a:schemeClr val="dk1"/>
                </a:solidFill>
              </a:rPr>
              <a:t> </a:t>
            </a:r>
            <a:r>
              <a:rPr lang="en-US" sz="1600" dirty="0" err="1">
                <a:solidFill>
                  <a:schemeClr val="dk1"/>
                </a:solidFill>
              </a:rPr>
              <a:t>disebabkan</a:t>
            </a:r>
            <a:r>
              <a:rPr lang="en-US" sz="1600" dirty="0">
                <a:solidFill>
                  <a:schemeClr val="dk1"/>
                </a:solidFill>
              </a:rPr>
              <a:t> </a:t>
            </a:r>
            <a:r>
              <a:rPr lang="en-US" sz="1600" dirty="0" err="1">
                <a:solidFill>
                  <a:schemeClr val="dk1"/>
                </a:solidFill>
              </a:rPr>
              <a:t>adanya</a:t>
            </a:r>
            <a:r>
              <a:rPr lang="en-US" sz="1600" dirty="0">
                <a:solidFill>
                  <a:schemeClr val="dk1"/>
                </a:solidFill>
              </a:rPr>
              <a:t> miss input data </a:t>
            </a:r>
            <a:r>
              <a:rPr lang="en-US" sz="1600" dirty="0" err="1">
                <a:solidFill>
                  <a:schemeClr val="dk1"/>
                </a:solidFill>
              </a:rPr>
              <a:t>sehingga</a:t>
            </a:r>
            <a:r>
              <a:rPr lang="en-US" sz="1600" dirty="0">
                <a:solidFill>
                  <a:schemeClr val="dk1"/>
                </a:solidFill>
              </a:rPr>
              <a:t> data-data </a:t>
            </a:r>
            <a:r>
              <a:rPr lang="en-US" sz="1600" dirty="0" err="1">
                <a:solidFill>
                  <a:schemeClr val="dk1"/>
                </a:solidFill>
              </a:rPr>
              <a:t>ini</a:t>
            </a:r>
            <a:r>
              <a:rPr lang="en-US" sz="1600" dirty="0">
                <a:solidFill>
                  <a:schemeClr val="dk1"/>
                </a:solidFill>
              </a:rPr>
              <a:t> </a:t>
            </a:r>
            <a:r>
              <a:rPr lang="en-US" sz="1600" dirty="0" err="1">
                <a:solidFill>
                  <a:schemeClr val="dk1"/>
                </a:solidFill>
              </a:rPr>
              <a:t>harus</a:t>
            </a:r>
            <a:r>
              <a:rPr lang="en-US" sz="1600" dirty="0">
                <a:solidFill>
                  <a:schemeClr val="dk1"/>
                </a:solidFill>
              </a:rPr>
              <a:t> </a:t>
            </a:r>
            <a:r>
              <a:rPr lang="en-US" sz="1600" dirty="0" err="1">
                <a:solidFill>
                  <a:schemeClr val="dk1"/>
                </a:solidFill>
              </a:rPr>
              <a:t>dihilangkan</a:t>
            </a:r>
            <a:r>
              <a:rPr lang="en-US" sz="1600" dirty="0">
                <a:solidFill>
                  <a:schemeClr val="dk1"/>
                </a:solidFill>
              </a:rPr>
              <a:t>” </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8" name="Picture 7">
            <a:extLst>
              <a:ext uri="{FF2B5EF4-FFF2-40B4-BE49-F238E27FC236}">
                <a16:creationId xmlns:a16="http://schemas.microsoft.com/office/drawing/2014/main" id="{3AD0075A-732E-913D-9BE4-3FADADFA60DA}"/>
              </a:ext>
            </a:extLst>
          </p:cNvPr>
          <p:cNvPicPr>
            <a:picLocks noChangeAspect="1"/>
          </p:cNvPicPr>
          <p:nvPr/>
        </p:nvPicPr>
        <p:blipFill>
          <a:blip r:embed="rId4"/>
          <a:stretch>
            <a:fillRect/>
          </a:stretch>
        </p:blipFill>
        <p:spPr>
          <a:xfrm>
            <a:off x="5245352" y="3373984"/>
            <a:ext cx="3696215" cy="1242602"/>
          </a:xfrm>
          <a:prstGeom prst="rect">
            <a:avLst/>
          </a:prstGeom>
        </p:spPr>
      </p:pic>
    </p:spTree>
    <p:extLst>
      <p:ext uri="{BB962C8B-B14F-4D97-AF65-F5344CB8AC3E}">
        <p14:creationId xmlns:p14="http://schemas.microsoft.com/office/powerpoint/2010/main" val="124822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211408"/>
            <a:ext cx="5905500" cy="481865"/>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8"/>
            </a:pPr>
            <a:r>
              <a:rPr lang="en-US" sz="1600" dirty="0">
                <a:solidFill>
                  <a:schemeClr val="dk1"/>
                </a:solidFill>
              </a:rPr>
              <a:t>Handling miss input data</a:t>
            </a: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8"/>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5" name="Google Shape;114;p27">
            <a:extLst>
              <a:ext uri="{FF2B5EF4-FFF2-40B4-BE49-F238E27FC236}">
                <a16:creationId xmlns:a16="http://schemas.microsoft.com/office/drawing/2014/main" id="{87E8C336-DB64-ED23-AD23-399E7A909291}"/>
              </a:ext>
            </a:extLst>
          </p:cNvPr>
          <p:cNvSpPr txBox="1">
            <a:spLocks/>
          </p:cNvSpPr>
          <p:nvPr/>
        </p:nvSpPr>
        <p:spPr>
          <a:xfrm>
            <a:off x="2126739" y="2109352"/>
            <a:ext cx="4890522" cy="7846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 Drop data </a:t>
            </a:r>
            <a:r>
              <a:rPr lang="en-US" sz="1600" dirty="0" err="1">
                <a:solidFill>
                  <a:schemeClr val="dk1"/>
                </a:solidFill>
              </a:rPr>
              <a:t>dengan</a:t>
            </a:r>
            <a:r>
              <a:rPr lang="en-US" sz="1600" dirty="0">
                <a:solidFill>
                  <a:schemeClr val="dk1"/>
                </a:solidFill>
              </a:rPr>
              <a:t> </a:t>
            </a:r>
            <a:r>
              <a:rPr lang="en-US" sz="1600" dirty="0" err="1">
                <a:solidFill>
                  <a:schemeClr val="dk1"/>
                </a:solidFill>
              </a:rPr>
              <a:t>number_customer</a:t>
            </a:r>
            <a:r>
              <a:rPr lang="en-US" sz="1600" dirty="0">
                <a:solidFill>
                  <a:schemeClr val="dk1"/>
                </a:solidFill>
              </a:rPr>
              <a:t> = 0, dan data </a:t>
            </a:r>
            <a:r>
              <a:rPr lang="en-US" sz="1600" dirty="0" err="1">
                <a:solidFill>
                  <a:schemeClr val="dk1"/>
                </a:solidFill>
              </a:rPr>
              <a:t>dengan</a:t>
            </a:r>
            <a:r>
              <a:rPr lang="en-US" sz="1600" dirty="0">
                <a:solidFill>
                  <a:schemeClr val="dk1"/>
                </a:solidFill>
              </a:rPr>
              <a:t> (adult = 0 dan children/babies &gt;0)”</a:t>
            </a:r>
          </a:p>
        </p:txBody>
      </p:sp>
      <p:pic>
        <p:nvPicPr>
          <p:cNvPr id="4" name="Picture 3">
            <a:extLst>
              <a:ext uri="{FF2B5EF4-FFF2-40B4-BE49-F238E27FC236}">
                <a16:creationId xmlns:a16="http://schemas.microsoft.com/office/drawing/2014/main" id="{0FAE4750-B231-3235-6EED-6AE3D9B0B497}"/>
              </a:ext>
            </a:extLst>
          </p:cNvPr>
          <p:cNvPicPr>
            <a:picLocks noChangeAspect="1"/>
          </p:cNvPicPr>
          <p:nvPr/>
        </p:nvPicPr>
        <p:blipFill>
          <a:blip r:embed="rId3"/>
          <a:stretch>
            <a:fillRect/>
          </a:stretch>
        </p:blipFill>
        <p:spPr>
          <a:xfrm>
            <a:off x="2126739" y="2948060"/>
            <a:ext cx="4890522" cy="478813"/>
          </a:xfrm>
          <a:prstGeom prst="rect">
            <a:avLst/>
          </a:prstGeom>
        </p:spPr>
      </p:pic>
    </p:spTree>
    <p:extLst>
      <p:ext uri="{BB962C8B-B14F-4D97-AF65-F5344CB8AC3E}">
        <p14:creationId xmlns:p14="http://schemas.microsoft.com/office/powerpoint/2010/main" val="80902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46900" y="1097284"/>
            <a:ext cx="5905500" cy="481865"/>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9"/>
            </a:pPr>
            <a:r>
              <a:rPr lang="en-US" sz="1600" dirty="0">
                <a:solidFill>
                  <a:schemeClr val="dk1"/>
                </a:solidFill>
              </a:rPr>
              <a:t>Handling data duplicate</a:t>
            </a: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9"/>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5" name="Google Shape;114;p27">
            <a:extLst>
              <a:ext uri="{FF2B5EF4-FFF2-40B4-BE49-F238E27FC236}">
                <a16:creationId xmlns:a16="http://schemas.microsoft.com/office/drawing/2014/main" id="{87E8C336-DB64-ED23-AD23-399E7A909291}"/>
              </a:ext>
            </a:extLst>
          </p:cNvPr>
          <p:cNvSpPr txBox="1">
            <a:spLocks/>
          </p:cNvSpPr>
          <p:nvPr/>
        </p:nvSpPr>
        <p:spPr>
          <a:xfrm>
            <a:off x="2364833" y="1770030"/>
            <a:ext cx="5051377" cy="119832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 </a:t>
            </a:r>
            <a:r>
              <a:rPr lang="en-US" sz="1600" dirty="0" err="1">
                <a:solidFill>
                  <a:schemeClr val="dk1"/>
                </a:solidFill>
              </a:rPr>
              <a:t>Terdapat</a:t>
            </a:r>
            <a:r>
              <a:rPr lang="en-US" sz="1600" dirty="0">
                <a:solidFill>
                  <a:schemeClr val="dk1"/>
                </a:solidFill>
              </a:rPr>
              <a:t> 33208 data </a:t>
            </a:r>
            <a:r>
              <a:rPr lang="en-US" sz="1600" dirty="0" err="1">
                <a:solidFill>
                  <a:schemeClr val="dk1"/>
                </a:solidFill>
              </a:rPr>
              <a:t>duplikat</a:t>
            </a:r>
            <a:r>
              <a:rPr lang="en-US" sz="1600" dirty="0">
                <a:solidFill>
                  <a:schemeClr val="dk1"/>
                </a:solidFill>
              </a:rPr>
              <a:t>, data </a:t>
            </a:r>
            <a:r>
              <a:rPr lang="en-US" sz="1600" dirty="0" err="1">
                <a:solidFill>
                  <a:schemeClr val="dk1"/>
                </a:solidFill>
              </a:rPr>
              <a:t>ini</a:t>
            </a:r>
            <a:r>
              <a:rPr lang="en-US" sz="1600" dirty="0">
                <a:solidFill>
                  <a:schemeClr val="dk1"/>
                </a:solidFill>
              </a:rPr>
              <a:t> </a:t>
            </a:r>
            <a:r>
              <a:rPr lang="en-US" sz="1600" dirty="0" err="1">
                <a:solidFill>
                  <a:schemeClr val="dk1"/>
                </a:solidFill>
              </a:rPr>
              <a:t>dapat</a:t>
            </a:r>
            <a:r>
              <a:rPr lang="en-US" sz="1600" dirty="0">
                <a:solidFill>
                  <a:schemeClr val="dk1"/>
                </a:solidFill>
              </a:rPr>
              <a:t> </a:t>
            </a:r>
            <a:r>
              <a:rPr lang="en-US" sz="1600" dirty="0" err="1">
                <a:solidFill>
                  <a:schemeClr val="dk1"/>
                </a:solidFill>
              </a:rPr>
              <a:t>mempengaruhi</a:t>
            </a:r>
            <a:r>
              <a:rPr lang="en-US" sz="1600" dirty="0">
                <a:solidFill>
                  <a:schemeClr val="dk1"/>
                </a:solidFill>
              </a:rPr>
              <a:t> </a:t>
            </a:r>
            <a:r>
              <a:rPr lang="en-US" sz="1600" dirty="0" err="1">
                <a:solidFill>
                  <a:schemeClr val="dk1"/>
                </a:solidFill>
              </a:rPr>
              <a:t>distribusi</a:t>
            </a:r>
            <a:r>
              <a:rPr lang="en-US" sz="1600" dirty="0">
                <a:solidFill>
                  <a:schemeClr val="dk1"/>
                </a:solidFill>
              </a:rPr>
              <a:t> dan </a:t>
            </a:r>
            <a:r>
              <a:rPr lang="en-US" sz="1600" dirty="0" err="1">
                <a:solidFill>
                  <a:schemeClr val="dk1"/>
                </a:solidFill>
              </a:rPr>
              <a:t>intepretasi</a:t>
            </a:r>
            <a:r>
              <a:rPr lang="en-US" sz="1600" dirty="0">
                <a:solidFill>
                  <a:schemeClr val="dk1"/>
                </a:solidFill>
              </a:rPr>
              <a:t> </a:t>
            </a:r>
            <a:r>
              <a:rPr lang="en-US" sz="1600" dirty="0" err="1">
                <a:solidFill>
                  <a:schemeClr val="dk1"/>
                </a:solidFill>
              </a:rPr>
              <a:t>dari</a:t>
            </a:r>
            <a:r>
              <a:rPr lang="en-US" sz="1600" dirty="0">
                <a:solidFill>
                  <a:schemeClr val="dk1"/>
                </a:solidFill>
              </a:rPr>
              <a:t> data yang </a:t>
            </a:r>
            <a:r>
              <a:rPr lang="en-US" sz="1600" dirty="0" err="1">
                <a:solidFill>
                  <a:schemeClr val="dk1"/>
                </a:solidFill>
              </a:rPr>
              <a:t>akan</a:t>
            </a:r>
            <a:r>
              <a:rPr lang="en-US" sz="1600" dirty="0">
                <a:solidFill>
                  <a:schemeClr val="dk1"/>
                </a:solidFill>
              </a:rPr>
              <a:t> </a:t>
            </a:r>
            <a:r>
              <a:rPr lang="en-US" sz="1600" dirty="0" err="1">
                <a:solidFill>
                  <a:schemeClr val="dk1"/>
                </a:solidFill>
              </a:rPr>
              <a:t>dibuat</a:t>
            </a:r>
            <a:r>
              <a:rPr lang="en-US" sz="1600" dirty="0">
                <a:solidFill>
                  <a:schemeClr val="dk1"/>
                </a:solidFill>
              </a:rPr>
              <a:t> </a:t>
            </a:r>
            <a:r>
              <a:rPr lang="en-US" sz="1600" dirty="0" err="1">
                <a:solidFill>
                  <a:schemeClr val="dk1"/>
                </a:solidFill>
              </a:rPr>
              <a:t>sehingga</a:t>
            </a:r>
            <a:r>
              <a:rPr lang="en-US" sz="1600" dirty="0">
                <a:solidFill>
                  <a:schemeClr val="dk1"/>
                </a:solidFill>
              </a:rPr>
              <a:t> </a:t>
            </a:r>
            <a:r>
              <a:rPr lang="en-US" sz="1600" dirty="0" err="1">
                <a:solidFill>
                  <a:schemeClr val="dk1"/>
                </a:solidFill>
              </a:rPr>
              <a:t>harus</a:t>
            </a:r>
            <a:r>
              <a:rPr lang="en-US" sz="1600" dirty="0">
                <a:solidFill>
                  <a:schemeClr val="dk1"/>
                </a:solidFill>
              </a:rPr>
              <a:t> di drop”</a:t>
            </a:r>
          </a:p>
        </p:txBody>
      </p:sp>
      <p:pic>
        <p:nvPicPr>
          <p:cNvPr id="3" name="Picture 2">
            <a:extLst>
              <a:ext uri="{FF2B5EF4-FFF2-40B4-BE49-F238E27FC236}">
                <a16:creationId xmlns:a16="http://schemas.microsoft.com/office/drawing/2014/main" id="{93F81F18-82BA-1596-EF1A-10AE6612EF4F}"/>
              </a:ext>
            </a:extLst>
          </p:cNvPr>
          <p:cNvPicPr>
            <a:picLocks noChangeAspect="1"/>
          </p:cNvPicPr>
          <p:nvPr/>
        </p:nvPicPr>
        <p:blipFill rotWithShape="1">
          <a:blip r:embed="rId3"/>
          <a:srcRect r="4564"/>
          <a:stretch/>
        </p:blipFill>
        <p:spPr>
          <a:xfrm>
            <a:off x="2103971" y="2863226"/>
            <a:ext cx="5573099" cy="1314633"/>
          </a:xfrm>
          <a:prstGeom prst="rect">
            <a:avLst/>
          </a:prstGeom>
        </p:spPr>
      </p:pic>
    </p:spTree>
    <p:extLst>
      <p:ext uri="{BB962C8B-B14F-4D97-AF65-F5344CB8AC3E}">
        <p14:creationId xmlns:p14="http://schemas.microsoft.com/office/powerpoint/2010/main" val="405605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46900" y="650884"/>
            <a:ext cx="5905500" cy="481865"/>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10"/>
            </a:pPr>
            <a:r>
              <a:rPr lang="en-US" sz="1600" dirty="0">
                <a:solidFill>
                  <a:schemeClr val="dk1"/>
                </a:solidFill>
              </a:rPr>
              <a:t>Handling Unreasonable Data</a:t>
            </a: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10"/>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pic>
        <p:nvPicPr>
          <p:cNvPr id="6" name="Picture 5">
            <a:extLst>
              <a:ext uri="{FF2B5EF4-FFF2-40B4-BE49-F238E27FC236}">
                <a16:creationId xmlns:a16="http://schemas.microsoft.com/office/drawing/2014/main" id="{E04890A4-7CB2-7590-50B8-A956E4732F03}"/>
              </a:ext>
            </a:extLst>
          </p:cNvPr>
          <p:cNvPicPr>
            <a:picLocks noChangeAspect="1"/>
          </p:cNvPicPr>
          <p:nvPr/>
        </p:nvPicPr>
        <p:blipFill>
          <a:blip r:embed="rId3"/>
          <a:stretch>
            <a:fillRect/>
          </a:stretch>
        </p:blipFill>
        <p:spPr>
          <a:xfrm>
            <a:off x="5282400" y="648097"/>
            <a:ext cx="1603200" cy="4303325"/>
          </a:xfrm>
          <a:prstGeom prst="rect">
            <a:avLst/>
          </a:prstGeom>
        </p:spPr>
      </p:pic>
      <p:pic>
        <p:nvPicPr>
          <p:cNvPr id="12" name="Picture 11">
            <a:extLst>
              <a:ext uri="{FF2B5EF4-FFF2-40B4-BE49-F238E27FC236}">
                <a16:creationId xmlns:a16="http://schemas.microsoft.com/office/drawing/2014/main" id="{DD730EFE-E1EF-BFCD-A2E9-637DDC394C4C}"/>
              </a:ext>
            </a:extLst>
          </p:cNvPr>
          <p:cNvPicPr>
            <a:picLocks noChangeAspect="1"/>
          </p:cNvPicPr>
          <p:nvPr/>
        </p:nvPicPr>
        <p:blipFill>
          <a:blip r:embed="rId4"/>
          <a:stretch>
            <a:fillRect/>
          </a:stretch>
        </p:blipFill>
        <p:spPr>
          <a:xfrm>
            <a:off x="7147200" y="648097"/>
            <a:ext cx="1437599" cy="4306112"/>
          </a:xfrm>
          <a:prstGeom prst="rect">
            <a:avLst/>
          </a:prstGeom>
        </p:spPr>
      </p:pic>
      <p:sp>
        <p:nvSpPr>
          <p:cNvPr id="13" name="Google Shape;114;p27">
            <a:extLst>
              <a:ext uri="{FF2B5EF4-FFF2-40B4-BE49-F238E27FC236}">
                <a16:creationId xmlns:a16="http://schemas.microsoft.com/office/drawing/2014/main" id="{4CAFD4C7-D83C-9067-1EF0-F8A10C058AB9}"/>
              </a:ext>
            </a:extLst>
          </p:cNvPr>
          <p:cNvSpPr txBox="1">
            <a:spLocks/>
          </p:cNvSpPr>
          <p:nvPr/>
        </p:nvSpPr>
        <p:spPr>
          <a:xfrm>
            <a:off x="318678" y="1363900"/>
            <a:ext cx="4890522" cy="33563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Terdapat</a:t>
            </a:r>
            <a:r>
              <a:rPr lang="en-US" sz="1600" dirty="0">
                <a:solidFill>
                  <a:schemeClr val="dk1"/>
                </a:solidFill>
              </a:rPr>
              <a:t> data </a:t>
            </a:r>
            <a:r>
              <a:rPr lang="en-US" sz="1600" dirty="0" err="1">
                <a:solidFill>
                  <a:schemeClr val="dk1"/>
                </a:solidFill>
              </a:rPr>
              <a:t>bernilai</a:t>
            </a:r>
            <a:r>
              <a:rPr lang="en-US" sz="1600" dirty="0">
                <a:solidFill>
                  <a:schemeClr val="dk1"/>
                </a:solidFill>
              </a:rPr>
              <a:t> </a:t>
            </a:r>
            <a:r>
              <a:rPr lang="en-US" sz="1600" dirty="0" err="1">
                <a:solidFill>
                  <a:schemeClr val="dk1"/>
                </a:solidFill>
              </a:rPr>
              <a:t>aneh</a:t>
            </a:r>
            <a:r>
              <a:rPr lang="en-US" sz="1600" dirty="0">
                <a:solidFill>
                  <a:schemeClr val="dk1"/>
                </a:solidFill>
              </a:rPr>
              <a:t> pada </a:t>
            </a:r>
            <a:r>
              <a:rPr lang="en-US" sz="1600" b="1" dirty="0" err="1">
                <a:solidFill>
                  <a:schemeClr val="dk1"/>
                </a:solidFill>
              </a:rPr>
              <a:t>arrival_date_month</a:t>
            </a:r>
            <a:r>
              <a:rPr lang="en-US" sz="1600" b="1" dirty="0">
                <a:solidFill>
                  <a:schemeClr val="dk1"/>
                </a:solidFill>
              </a:rPr>
              <a:t>, </a:t>
            </a:r>
            <a:r>
              <a:rPr lang="en-US" sz="1600" dirty="0" err="1">
                <a:solidFill>
                  <a:schemeClr val="dk1"/>
                </a:solidFill>
              </a:rPr>
              <a:t>terdapat</a:t>
            </a:r>
            <a:r>
              <a:rPr lang="en-US" sz="1600" dirty="0">
                <a:solidFill>
                  <a:schemeClr val="dk1"/>
                </a:solidFill>
              </a:rPr>
              <a:t> gap yang </a:t>
            </a:r>
            <a:r>
              <a:rPr lang="en-US" sz="1600" dirty="0" err="1">
                <a:solidFill>
                  <a:schemeClr val="dk1"/>
                </a:solidFill>
              </a:rPr>
              <a:t>tidak</a:t>
            </a:r>
            <a:r>
              <a:rPr lang="en-US" sz="1600" dirty="0">
                <a:solidFill>
                  <a:schemeClr val="dk1"/>
                </a:solidFill>
              </a:rPr>
              <a:t> </a:t>
            </a:r>
            <a:r>
              <a:rPr lang="en-US" sz="1600" dirty="0" err="1">
                <a:solidFill>
                  <a:schemeClr val="dk1"/>
                </a:solidFill>
              </a:rPr>
              <a:t>wajar</a:t>
            </a:r>
            <a:r>
              <a:rPr lang="en-US" sz="1600" dirty="0">
                <a:solidFill>
                  <a:schemeClr val="dk1"/>
                </a:solidFill>
              </a:rPr>
              <a:t>, </a:t>
            </a:r>
            <a:r>
              <a:rPr lang="en-US" sz="1600" dirty="0" err="1">
                <a:solidFill>
                  <a:schemeClr val="dk1"/>
                </a:solidFill>
              </a:rPr>
              <a:t>dimana</a:t>
            </a:r>
            <a:r>
              <a:rPr lang="en-US" sz="1600" dirty="0">
                <a:solidFill>
                  <a:schemeClr val="dk1"/>
                </a:solidFill>
              </a:rPr>
              <a:t>:</a:t>
            </a:r>
          </a:p>
          <a:p>
            <a:pPr marL="419100" indent="-285750">
              <a:buClr>
                <a:schemeClr val="dk1"/>
              </a:buClr>
              <a:buSzPts val="1500"/>
              <a:buFont typeface="Arial" panose="020B0604020202020204" pitchFamily="34" charset="0"/>
              <a:buChar char="•"/>
            </a:pPr>
            <a:r>
              <a:rPr lang="en-US" sz="1600" dirty="0">
                <a:solidFill>
                  <a:schemeClr val="dk1"/>
                </a:solidFill>
              </a:rPr>
              <a:t>Pada data </a:t>
            </a:r>
            <a:r>
              <a:rPr lang="en-US" sz="1600" dirty="0" err="1">
                <a:solidFill>
                  <a:schemeClr val="dk1"/>
                </a:solidFill>
              </a:rPr>
              <a:t>tahun</a:t>
            </a:r>
            <a:r>
              <a:rPr lang="en-US" sz="1600" dirty="0">
                <a:solidFill>
                  <a:schemeClr val="dk1"/>
                </a:solidFill>
              </a:rPr>
              <a:t> 2017 </a:t>
            </a:r>
            <a:r>
              <a:rPr lang="en-US" sz="1600" dirty="0" err="1">
                <a:solidFill>
                  <a:schemeClr val="dk1"/>
                </a:solidFill>
              </a:rPr>
              <a:t>terdapat</a:t>
            </a:r>
            <a:r>
              <a:rPr lang="en-US" sz="1600" dirty="0">
                <a:solidFill>
                  <a:schemeClr val="dk1"/>
                </a:solidFill>
              </a:rPr>
              <a:t> gap </a:t>
            </a:r>
            <a:r>
              <a:rPr lang="en-US" sz="1600" dirty="0" err="1">
                <a:solidFill>
                  <a:schemeClr val="dk1"/>
                </a:solidFill>
              </a:rPr>
              <a:t>antara</a:t>
            </a:r>
            <a:r>
              <a:rPr lang="en-US" sz="1600" dirty="0">
                <a:solidFill>
                  <a:schemeClr val="dk1"/>
                </a:solidFill>
              </a:rPr>
              <a:t> </a:t>
            </a:r>
            <a:r>
              <a:rPr lang="en-US" sz="1600" dirty="0" err="1">
                <a:solidFill>
                  <a:schemeClr val="dk1"/>
                </a:solidFill>
              </a:rPr>
              <a:t>bulan</a:t>
            </a:r>
            <a:r>
              <a:rPr lang="en-US" sz="1600" dirty="0">
                <a:solidFill>
                  <a:schemeClr val="dk1"/>
                </a:solidFill>
              </a:rPr>
              <a:t> </a:t>
            </a:r>
            <a:r>
              <a:rPr lang="en-US" sz="1600" dirty="0" err="1">
                <a:solidFill>
                  <a:schemeClr val="dk1"/>
                </a:solidFill>
              </a:rPr>
              <a:t>januari</a:t>
            </a:r>
            <a:r>
              <a:rPr lang="en-US" sz="1600" dirty="0">
                <a:solidFill>
                  <a:schemeClr val="dk1"/>
                </a:solidFill>
              </a:rPr>
              <a:t> </a:t>
            </a:r>
            <a:r>
              <a:rPr lang="en-US" sz="1600" dirty="0" err="1">
                <a:solidFill>
                  <a:schemeClr val="dk1"/>
                </a:solidFill>
              </a:rPr>
              <a:t>hingga</a:t>
            </a:r>
            <a:r>
              <a:rPr lang="en-US" sz="1600" dirty="0">
                <a:solidFill>
                  <a:schemeClr val="dk1"/>
                </a:solidFill>
              </a:rPr>
              <a:t> </a:t>
            </a:r>
            <a:r>
              <a:rPr lang="en-US" sz="1600" dirty="0" err="1">
                <a:solidFill>
                  <a:schemeClr val="dk1"/>
                </a:solidFill>
              </a:rPr>
              <a:t>bulan</a:t>
            </a:r>
            <a:r>
              <a:rPr lang="en-US" sz="1600" dirty="0">
                <a:solidFill>
                  <a:schemeClr val="dk1"/>
                </a:solidFill>
              </a:rPr>
              <a:t> </a:t>
            </a:r>
            <a:r>
              <a:rPr lang="en-US" sz="1600" dirty="0" err="1">
                <a:solidFill>
                  <a:schemeClr val="dk1"/>
                </a:solidFill>
              </a:rPr>
              <a:t>september</a:t>
            </a:r>
            <a:endParaRPr lang="en-US" sz="1600" dirty="0">
              <a:solidFill>
                <a:schemeClr val="dk1"/>
              </a:solidFill>
            </a:endParaRPr>
          </a:p>
          <a:p>
            <a:pPr marL="419100" indent="-285750">
              <a:buClr>
                <a:schemeClr val="dk1"/>
              </a:buClr>
              <a:buSzPts val="1500"/>
              <a:buFont typeface="Arial" panose="020B0604020202020204" pitchFamily="34" charset="0"/>
              <a:buChar char="•"/>
            </a:pPr>
            <a:r>
              <a:rPr lang="en-US" sz="1600" dirty="0">
                <a:solidFill>
                  <a:schemeClr val="dk1"/>
                </a:solidFill>
              </a:rPr>
              <a:t>Pada </a:t>
            </a:r>
            <a:r>
              <a:rPr lang="en-US" sz="1600" dirty="0" err="1">
                <a:solidFill>
                  <a:schemeClr val="dk1"/>
                </a:solidFill>
              </a:rPr>
              <a:t>tahun</a:t>
            </a:r>
            <a:r>
              <a:rPr lang="en-US" sz="1600" dirty="0">
                <a:solidFill>
                  <a:schemeClr val="dk1"/>
                </a:solidFill>
              </a:rPr>
              <a:t> 2019 </a:t>
            </a:r>
            <a:r>
              <a:rPr lang="en-US" sz="1600" dirty="0" err="1">
                <a:solidFill>
                  <a:schemeClr val="dk1"/>
                </a:solidFill>
              </a:rPr>
              <a:t>terdapat</a:t>
            </a:r>
            <a:r>
              <a:rPr lang="en-US" sz="1600" dirty="0">
                <a:solidFill>
                  <a:schemeClr val="dk1"/>
                </a:solidFill>
              </a:rPr>
              <a:t> gap pada </a:t>
            </a:r>
            <a:r>
              <a:rPr lang="en-US" sz="1600" dirty="0" err="1">
                <a:solidFill>
                  <a:schemeClr val="dk1"/>
                </a:solidFill>
              </a:rPr>
              <a:t>bulan</a:t>
            </a:r>
            <a:r>
              <a:rPr lang="en-US" sz="1600" dirty="0">
                <a:solidFill>
                  <a:schemeClr val="dk1"/>
                </a:solidFill>
              </a:rPr>
              <a:t> </a:t>
            </a:r>
            <a:r>
              <a:rPr lang="en-US" sz="1600" dirty="0" err="1">
                <a:solidFill>
                  <a:schemeClr val="dk1"/>
                </a:solidFill>
              </a:rPr>
              <a:t>januari</a:t>
            </a:r>
            <a:r>
              <a:rPr lang="en-US" sz="1600" dirty="0">
                <a:solidFill>
                  <a:schemeClr val="dk1"/>
                </a:solidFill>
              </a:rPr>
              <a:t> dan </a:t>
            </a:r>
            <a:r>
              <a:rPr lang="en-US" sz="1600" dirty="0" err="1">
                <a:solidFill>
                  <a:schemeClr val="dk1"/>
                </a:solidFill>
              </a:rPr>
              <a:t>februari</a:t>
            </a:r>
            <a:endParaRPr lang="en-US" sz="1600" dirty="0">
              <a:solidFill>
                <a:schemeClr val="dk1"/>
              </a:solidFill>
            </a:endParaRPr>
          </a:p>
          <a:p>
            <a:pPr marL="133350" indent="0">
              <a:buClr>
                <a:schemeClr val="dk1"/>
              </a:buClr>
              <a:buSzPts val="1500"/>
              <a:buNone/>
            </a:pPr>
            <a:r>
              <a:rPr lang="en-US" sz="1600" dirty="0" err="1">
                <a:solidFill>
                  <a:schemeClr val="dk1"/>
                </a:solidFill>
              </a:rPr>
              <a:t>Adanya</a:t>
            </a:r>
            <a:r>
              <a:rPr lang="en-US" sz="1600" dirty="0">
                <a:solidFill>
                  <a:schemeClr val="dk1"/>
                </a:solidFill>
              </a:rPr>
              <a:t> </a:t>
            </a:r>
            <a:r>
              <a:rPr lang="en-US" sz="1600" dirty="0" err="1">
                <a:solidFill>
                  <a:schemeClr val="dk1"/>
                </a:solidFill>
              </a:rPr>
              <a:t>ketidaksesuaian</a:t>
            </a:r>
            <a:r>
              <a:rPr lang="en-US" sz="1600" dirty="0">
                <a:solidFill>
                  <a:schemeClr val="dk1"/>
                </a:solidFill>
              </a:rPr>
              <a:t> </a:t>
            </a:r>
            <a:r>
              <a:rPr lang="en-US" sz="1600" dirty="0" err="1">
                <a:solidFill>
                  <a:schemeClr val="dk1"/>
                </a:solidFill>
              </a:rPr>
              <a:t>bulan</a:t>
            </a:r>
            <a:r>
              <a:rPr lang="en-US" sz="1600" dirty="0">
                <a:solidFill>
                  <a:schemeClr val="dk1"/>
                </a:solidFill>
              </a:rPr>
              <a:t> dan arrival date week number. </a:t>
            </a:r>
            <a:r>
              <a:rPr lang="en-US" sz="1600" dirty="0" err="1">
                <a:solidFill>
                  <a:schemeClr val="dk1"/>
                </a:solidFill>
              </a:rPr>
              <a:t>Disini</a:t>
            </a:r>
            <a:r>
              <a:rPr lang="en-US" sz="1600" dirty="0">
                <a:solidFill>
                  <a:schemeClr val="dk1"/>
                </a:solidFill>
              </a:rPr>
              <a:t> </a:t>
            </a:r>
            <a:r>
              <a:rPr lang="en-US" sz="1600" dirty="0" err="1">
                <a:solidFill>
                  <a:schemeClr val="dk1"/>
                </a:solidFill>
              </a:rPr>
              <a:t>perlu</a:t>
            </a:r>
            <a:r>
              <a:rPr lang="en-US" sz="1600" dirty="0">
                <a:solidFill>
                  <a:schemeClr val="dk1"/>
                </a:solidFill>
              </a:rPr>
              <a:t> </a:t>
            </a:r>
            <a:r>
              <a:rPr lang="en-US" sz="1600" dirty="0" err="1">
                <a:solidFill>
                  <a:schemeClr val="dk1"/>
                </a:solidFill>
              </a:rPr>
              <a:t>dilakukan</a:t>
            </a:r>
            <a:r>
              <a:rPr lang="en-US" sz="1600" dirty="0">
                <a:solidFill>
                  <a:schemeClr val="dk1"/>
                </a:solidFill>
              </a:rPr>
              <a:t> </a:t>
            </a:r>
            <a:r>
              <a:rPr lang="en-US" sz="1600" dirty="0" err="1">
                <a:solidFill>
                  <a:schemeClr val="dk1"/>
                </a:solidFill>
              </a:rPr>
              <a:t>pengubahan</a:t>
            </a:r>
            <a:r>
              <a:rPr lang="en-US" sz="1600" dirty="0">
                <a:solidFill>
                  <a:schemeClr val="dk1"/>
                </a:solidFill>
              </a:rPr>
              <a:t> data </a:t>
            </a:r>
            <a:r>
              <a:rPr lang="en-US" sz="1600" dirty="0" err="1">
                <a:solidFill>
                  <a:schemeClr val="dk1"/>
                </a:solidFill>
              </a:rPr>
              <a:t>bulan</a:t>
            </a:r>
            <a:r>
              <a:rPr lang="en-US" sz="1600" dirty="0">
                <a:solidFill>
                  <a:schemeClr val="dk1"/>
                </a:solidFill>
              </a:rPr>
              <a:t> dan </a:t>
            </a:r>
            <a:r>
              <a:rPr lang="en-US" sz="1600" dirty="0" err="1">
                <a:solidFill>
                  <a:schemeClr val="dk1"/>
                </a:solidFill>
              </a:rPr>
              <a:t>disesuaikan</a:t>
            </a:r>
            <a:r>
              <a:rPr lang="en-US" sz="1600" dirty="0">
                <a:solidFill>
                  <a:schemeClr val="dk1"/>
                </a:solidFill>
              </a:rPr>
              <a:t> </a:t>
            </a:r>
            <a:r>
              <a:rPr lang="en-US" sz="1600" dirty="0" err="1">
                <a:solidFill>
                  <a:schemeClr val="dk1"/>
                </a:solidFill>
              </a:rPr>
              <a:t>dengan</a:t>
            </a:r>
            <a:r>
              <a:rPr lang="en-US" sz="1600" dirty="0">
                <a:solidFill>
                  <a:schemeClr val="dk1"/>
                </a:solidFill>
              </a:rPr>
              <a:t> week number” </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spTree>
    <p:extLst>
      <p:ext uri="{BB962C8B-B14F-4D97-AF65-F5344CB8AC3E}">
        <p14:creationId xmlns:p14="http://schemas.microsoft.com/office/powerpoint/2010/main" val="376458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4" name="Google Shape;114;p27">
            <a:extLst>
              <a:ext uri="{FF2B5EF4-FFF2-40B4-BE49-F238E27FC236}">
                <a16:creationId xmlns:a16="http://schemas.microsoft.com/office/drawing/2014/main" id="{F8B95B89-B0BE-4891-1143-863CD4CABD6D}"/>
              </a:ext>
            </a:extLst>
          </p:cNvPr>
          <p:cNvSpPr txBox="1">
            <a:spLocks/>
          </p:cNvSpPr>
          <p:nvPr/>
        </p:nvSpPr>
        <p:spPr>
          <a:xfrm>
            <a:off x="196386" y="4201297"/>
            <a:ext cx="5430992" cy="652676"/>
          </a:xfrm>
          <a:prstGeom prst="rect">
            <a:avLst/>
          </a:prstGeom>
          <a:noFill/>
          <a:ln>
            <a:solidFill>
              <a:schemeClr val="accent1">
                <a:lumMod val="75000"/>
              </a:schemeClr>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endParaRPr lang="en-US" sz="1600" dirty="0">
              <a:solidFill>
                <a:schemeClr val="dk1"/>
              </a:solidFill>
            </a:endParaRPr>
          </a:p>
        </p:txBody>
      </p:sp>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46900" y="650884"/>
            <a:ext cx="5905500" cy="481865"/>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10"/>
            </a:pPr>
            <a:r>
              <a:rPr lang="en-US" sz="1600" dirty="0">
                <a:solidFill>
                  <a:schemeClr val="dk1"/>
                </a:solidFill>
              </a:rPr>
              <a:t>Handling Unreasonable Data</a:t>
            </a: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10"/>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pic>
        <p:nvPicPr>
          <p:cNvPr id="6" name="Picture 5">
            <a:extLst>
              <a:ext uri="{FF2B5EF4-FFF2-40B4-BE49-F238E27FC236}">
                <a16:creationId xmlns:a16="http://schemas.microsoft.com/office/drawing/2014/main" id="{E04890A4-7CB2-7590-50B8-A956E4732F03}"/>
              </a:ext>
            </a:extLst>
          </p:cNvPr>
          <p:cNvPicPr>
            <a:picLocks noChangeAspect="1"/>
          </p:cNvPicPr>
          <p:nvPr/>
        </p:nvPicPr>
        <p:blipFill>
          <a:blip r:embed="rId3"/>
          <a:stretch>
            <a:fillRect/>
          </a:stretch>
        </p:blipFill>
        <p:spPr>
          <a:xfrm>
            <a:off x="5767096" y="653671"/>
            <a:ext cx="1603200" cy="4303325"/>
          </a:xfrm>
          <a:prstGeom prst="rect">
            <a:avLst/>
          </a:prstGeom>
        </p:spPr>
      </p:pic>
      <p:pic>
        <p:nvPicPr>
          <p:cNvPr id="12" name="Picture 11">
            <a:extLst>
              <a:ext uri="{FF2B5EF4-FFF2-40B4-BE49-F238E27FC236}">
                <a16:creationId xmlns:a16="http://schemas.microsoft.com/office/drawing/2014/main" id="{DD730EFE-E1EF-BFCD-A2E9-637DDC394C4C}"/>
              </a:ext>
            </a:extLst>
          </p:cNvPr>
          <p:cNvPicPr>
            <a:picLocks noChangeAspect="1"/>
          </p:cNvPicPr>
          <p:nvPr/>
        </p:nvPicPr>
        <p:blipFill>
          <a:blip r:embed="rId4"/>
          <a:stretch>
            <a:fillRect/>
          </a:stretch>
        </p:blipFill>
        <p:spPr>
          <a:xfrm>
            <a:off x="7510015" y="650884"/>
            <a:ext cx="1437599" cy="4306112"/>
          </a:xfrm>
          <a:prstGeom prst="rect">
            <a:avLst/>
          </a:prstGeom>
        </p:spPr>
      </p:pic>
      <p:sp>
        <p:nvSpPr>
          <p:cNvPr id="13" name="Google Shape;114;p27">
            <a:extLst>
              <a:ext uri="{FF2B5EF4-FFF2-40B4-BE49-F238E27FC236}">
                <a16:creationId xmlns:a16="http://schemas.microsoft.com/office/drawing/2014/main" id="{4CAFD4C7-D83C-9067-1EF0-F8A10C058AB9}"/>
              </a:ext>
            </a:extLst>
          </p:cNvPr>
          <p:cNvSpPr txBox="1">
            <a:spLocks/>
          </p:cNvSpPr>
          <p:nvPr/>
        </p:nvSpPr>
        <p:spPr>
          <a:xfrm>
            <a:off x="391878" y="1068500"/>
            <a:ext cx="4890522" cy="30065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Terdapat</a:t>
            </a:r>
            <a:r>
              <a:rPr lang="en-US" sz="1600" dirty="0">
                <a:solidFill>
                  <a:schemeClr val="dk1"/>
                </a:solidFill>
              </a:rPr>
              <a:t> data </a:t>
            </a:r>
            <a:r>
              <a:rPr lang="en-US" sz="1600" dirty="0" err="1">
                <a:solidFill>
                  <a:schemeClr val="dk1"/>
                </a:solidFill>
              </a:rPr>
              <a:t>bernilai</a:t>
            </a:r>
            <a:r>
              <a:rPr lang="en-US" sz="1600" dirty="0">
                <a:solidFill>
                  <a:schemeClr val="dk1"/>
                </a:solidFill>
              </a:rPr>
              <a:t> </a:t>
            </a:r>
            <a:r>
              <a:rPr lang="en-US" sz="1600" dirty="0" err="1">
                <a:solidFill>
                  <a:schemeClr val="dk1"/>
                </a:solidFill>
              </a:rPr>
              <a:t>aneh</a:t>
            </a:r>
            <a:r>
              <a:rPr lang="en-US" sz="1600" dirty="0">
                <a:solidFill>
                  <a:schemeClr val="dk1"/>
                </a:solidFill>
              </a:rPr>
              <a:t> pada </a:t>
            </a:r>
            <a:r>
              <a:rPr lang="en-US" sz="1600" b="1" dirty="0" err="1">
                <a:solidFill>
                  <a:schemeClr val="dk1"/>
                </a:solidFill>
              </a:rPr>
              <a:t>arrival_date_month</a:t>
            </a:r>
            <a:r>
              <a:rPr lang="en-US" sz="1600" b="1" dirty="0">
                <a:solidFill>
                  <a:schemeClr val="dk1"/>
                </a:solidFill>
              </a:rPr>
              <a:t>, </a:t>
            </a:r>
            <a:r>
              <a:rPr lang="en-US" sz="1600" dirty="0" err="1">
                <a:solidFill>
                  <a:schemeClr val="dk1"/>
                </a:solidFill>
              </a:rPr>
              <a:t>terdapat</a:t>
            </a:r>
            <a:r>
              <a:rPr lang="en-US" sz="1600" dirty="0">
                <a:solidFill>
                  <a:schemeClr val="dk1"/>
                </a:solidFill>
              </a:rPr>
              <a:t> gap yang </a:t>
            </a:r>
            <a:r>
              <a:rPr lang="en-US" sz="1600" dirty="0" err="1">
                <a:solidFill>
                  <a:schemeClr val="dk1"/>
                </a:solidFill>
              </a:rPr>
              <a:t>tidak</a:t>
            </a:r>
            <a:r>
              <a:rPr lang="en-US" sz="1600" dirty="0">
                <a:solidFill>
                  <a:schemeClr val="dk1"/>
                </a:solidFill>
              </a:rPr>
              <a:t> </a:t>
            </a:r>
            <a:r>
              <a:rPr lang="en-US" sz="1600" dirty="0" err="1">
                <a:solidFill>
                  <a:schemeClr val="dk1"/>
                </a:solidFill>
              </a:rPr>
              <a:t>wajar</a:t>
            </a:r>
            <a:r>
              <a:rPr lang="en-US" sz="1600" dirty="0">
                <a:solidFill>
                  <a:schemeClr val="dk1"/>
                </a:solidFill>
              </a:rPr>
              <a:t>, </a:t>
            </a:r>
            <a:r>
              <a:rPr lang="en-US" sz="1600" dirty="0" err="1">
                <a:solidFill>
                  <a:schemeClr val="dk1"/>
                </a:solidFill>
              </a:rPr>
              <a:t>dimana</a:t>
            </a:r>
            <a:r>
              <a:rPr lang="en-US" sz="1600" dirty="0">
                <a:solidFill>
                  <a:schemeClr val="dk1"/>
                </a:solidFill>
              </a:rPr>
              <a:t>:</a:t>
            </a:r>
          </a:p>
          <a:p>
            <a:pPr marL="419100" indent="-285750">
              <a:buClr>
                <a:schemeClr val="dk1"/>
              </a:buClr>
              <a:buSzPts val="1500"/>
              <a:buFont typeface="Arial" panose="020B0604020202020204" pitchFamily="34" charset="0"/>
              <a:buChar char="•"/>
            </a:pPr>
            <a:r>
              <a:rPr lang="en-US" sz="1600" dirty="0">
                <a:solidFill>
                  <a:schemeClr val="dk1"/>
                </a:solidFill>
              </a:rPr>
              <a:t>Pada data </a:t>
            </a:r>
            <a:r>
              <a:rPr lang="en-US" sz="1600" dirty="0" err="1">
                <a:solidFill>
                  <a:schemeClr val="dk1"/>
                </a:solidFill>
              </a:rPr>
              <a:t>tahun</a:t>
            </a:r>
            <a:r>
              <a:rPr lang="en-US" sz="1600" dirty="0">
                <a:solidFill>
                  <a:schemeClr val="dk1"/>
                </a:solidFill>
              </a:rPr>
              <a:t> 2017 </a:t>
            </a:r>
            <a:r>
              <a:rPr lang="en-US" sz="1600" dirty="0" err="1">
                <a:solidFill>
                  <a:schemeClr val="dk1"/>
                </a:solidFill>
              </a:rPr>
              <a:t>terdapat</a:t>
            </a:r>
            <a:r>
              <a:rPr lang="en-US" sz="1600" dirty="0">
                <a:solidFill>
                  <a:schemeClr val="dk1"/>
                </a:solidFill>
              </a:rPr>
              <a:t> gap </a:t>
            </a:r>
            <a:r>
              <a:rPr lang="en-US" sz="1600" dirty="0" err="1">
                <a:solidFill>
                  <a:schemeClr val="dk1"/>
                </a:solidFill>
              </a:rPr>
              <a:t>antara</a:t>
            </a:r>
            <a:r>
              <a:rPr lang="en-US" sz="1600" dirty="0">
                <a:solidFill>
                  <a:schemeClr val="dk1"/>
                </a:solidFill>
              </a:rPr>
              <a:t> </a:t>
            </a:r>
            <a:r>
              <a:rPr lang="en-US" sz="1600" dirty="0" err="1">
                <a:solidFill>
                  <a:schemeClr val="dk1"/>
                </a:solidFill>
              </a:rPr>
              <a:t>bulan</a:t>
            </a:r>
            <a:r>
              <a:rPr lang="en-US" sz="1600" dirty="0">
                <a:solidFill>
                  <a:schemeClr val="dk1"/>
                </a:solidFill>
              </a:rPr>
              <a:t> </a:t>
            </a:r>
            <a:r>
              <a:rPr lang="en-US" sz="1600" dirty="0" err="1">
                <a:solidFill>
                  <a:schemeClr val="dk1"/>
                </a:solidFill>
              </a:rPr>
              <a:t>januari</a:t>
            </a:r>
            <a:r>
              <a:rPr lang="en-US" sz="1600" dirty="0">
                <a:solidFill>
                  <a:schemeClr val="dk1"/>
                </a:solidFill>
              </a:rPr>
              <a:t> </a:t>
            </a:r>
            <a:r>
              <a:rPr lang="en-US" sz="1600" dirty="0" err="1">
                <a:solidFill>
                  <a:schemeClr val="dk1"/>
                </a:solidFill>
              </a:rPr>
              <a:t>hingga</a:t>
            </a:r>
            <a:r>
              <a:rPr lang="en-US" sz="1600" dirty="0">
                <a:solidFill>
                  <a:schemeClr val="dk1"/>
                </a:solidFill>
              </a:rPr>
              <a:t> </a:t>
            </a:r>
            <a:r>
              <a:rPr lang="en-US" sz="1600" dirty="0" err="1">
                <a:solidFill>
                  <a:schemeClr val="dk1"/>
                </a:solidFill>
              </a:rPr>
              <a:t>bulan</a:t>
            </a:r>
            <a:r>
              <a:rPr lang="en-US" sz="1600" dirty="0">
                <a:solidFill>
                  <a:schemeClr val="dk1"/>
                </a:solidFill>
              </a:rPr>
              <a:t> </a:t>
            </a:r>
            <a:r>
              <a:rPr lang="en-US" sz="1600" dirty="0" err="1">
                <a:solidFill>
                  <a:schemeClr val="dk1"/>
                </a:solidFill>
              </a:rPr>
              <a:t>september</a:t>
            </a:r>
            <a:endParaRPr lang="en-US" sz="1600" dirty="0">
              <a:solidFill>
                <a:schemeClr val="dk1"/>
              </a:solidFill>
            </a:endParaRPr>
          </a:p>
          <a:p>
            <a:pPr marL="419100" indent="-285750">
              <a:buClr>
                <a:schemeClr val="dk1"/>
              </a:buClr>
              <a:buSzPts val="1500"/>
              <a:buFont typeface="Arial" panose="020B0604020202020204" pitchFamily="34" charset="0"/>
              <a:buChar char="•"/>
            </a:pPr>
            <a:r>
              <a:rPr lang="en-US" sz="1600" dirty="0">
                <a:solidFill>
                  <a:schemeClr val="dk1"/>
                </a:solidFill>
              </a:rPr>
              <a:t>Pada </a:t>
            </a:r>
            <a:r>
              <a:rPr lang="en-US" sz="1600" dirty="0" err="1">
                <a:solidFill>
                  <a:schemeClr val="dk1"/>
                </a:solidFill>
              </a:rPr>
              <a:t>tahun</a:t>
            </a:r>
            <a:r>
              <a:rPr lang="en-US" sz="1600" dirty="0">
                <a:solidFill>
                  <a:schemeClr val="dk1"/>
                </a:solidFill>
              </a:rPr>
              <a:t> 2019 </a:t>
            </a:r>
            <a:r>
              <a:rPr lang="en-US" sz="1600" dirty="0" err="1">
                <a:solidFill>
                  <a:schemeClr val="dk1"/>
                </a:solidFill>
              </a:rPr>
              <a:t>terdapat</a:t>
            </a:r>
            <a:r>
              <a:rPr lang="en-US" sz="1600" dirty="0">
                <a:solidFill>
                  <a:schemeClr val="dk1"/>
                </a:solidFill>
              </a:rPr>
              <a:t> gap pada </a:t>
            </a:r>
            <a:r>
              <a:rPr lang="en-US" sz="1600" dirty="0" err="1">
                <a:solidFill>
                  <a:schemeClr val="dk1"/>
                </a:solidFill>
              </a:rPr>
              <a:t>bulan</a:t>
            </a:r>
            <a:r>
              <a:rPr lang="en-US" sz="1600" dirty="0">
                <a:solidFill>
                  <a:schemeClr val="dk1"/>
                </a:solidFill>
              </a:rPr>
              <a:t> </a:t>
            </a:r>
            <a:r>
              <a:rPr lang="en-US" sz="1600" dirty="0" err="1">
                <a:solidFill>
                  <a:schemeClr val="dk1"/>
                </a:solidFill>
              </a:rPr>
              <a:t>januari</a:t>
            </a:r>
            <a:r>
              <a:rPr lang="en-US" sz="1600" dirty="0">
                <a:solidFill>
                  <a:schemeClr val="dk1"/>
                </a:solidFill>
              </a:rPr>
              <a:t> dan </a:t>
            </a:r>
            <a:r>
              <a:rPr lang="en-US" sz="1600" dirty="0" err="1">
                <a:solidFill>
                  <a:schemeClr val="dk1"/>
                </a:solidFill>
              </a:rPr>
              <a:t>februari</a:t>
            </a:r>
            <a:endParaRPr lang="en-US" sz="1600" dirty="0">
              <a:solidFill>
                <a:schemeClr val="dk1"/>
              </a:solidFill>
            </a:endParaRPr>
          </a:p>
          <a:p>
            <a:pPr marL="133350" indent="0">
              <a:buClr>
                <a:schemeClr val="dk1"/>
              </a:buClr>
              <a:buSzPts val="1500"/>
              <a:buNone/>
            </a:pPr>
            <a:r>
              <a:rPr lang="en-US" sz="1600" dirty="0" err="1">
                <a:solidFill>
                  <a:schemeClr val="dk1"/>
                </a:solidFill>
              </a:rPr>
              <a:t>Adanya</a:t>
            </a:r>
            <a:r>
              <a:rPr lang="en-US" sz="1600" dirty="0">
                <a:solidFill>
                  <a:schemeClr val="dk1"/>
                </a:solidFill>
              </a:rPr>
              <a:t> </a:t>
            </a:r>
            <a:r>
              <a:rPr lang="en-US" sz="1600" dirty="0" err="1">
                <a:solidFill>
                  <a:schemeClr val="dk1"/>
                </a:solidFill>
              </a:rPr>
              <a:t>ketidaksesuaian</a:t>
            </a:r>
            <a:r>
              <a:rPr lang="en-US" sz="1600" dirty="0">
                <a:solidFill>
                  <a:schemeClr val="dk1"/>
                </a:solidFill>
              </a:rPr>
              <a:t> </a:t>
            </a:r>
            <a:r>
              <a:rPr lang="en-US" sz="1600" dirty="0" err="1">
                <a:solidFill>
                  <a:schemeClr val="dk1"/>
                </a:solidFill>
              </a:rPr>
              <a:t>bulan</a:t>
            </a:r>
            <a:r>
              <a:rPr lang="en-US" sz="1600" dirty="0">
                <a:solidFill>
                  <a:schemeClr val="dk1"/>
                </a:solidFill>
              </a:rPr>
              <a:t> dan arrival date week number. </a:t>
            </a:r>
            <a:r>
              <a:rPr lang="en-US" sz="1600" dirty="0" err="1">
                <a:solidFill>
                  <a:schemeClr val="dk1"/>
                </a:solidFill>
              </a:rPr>
              <a:t>Disini</a:t>
            </a:r>
            <a:r>
              <a:rPr lang="en-US" sz="1600" dirty="0">
                <a:solidFill>
                  <a:schemeClr val="dk1"/>
                </a:solidFill>
              </a:rPr>
              <a:t> </a:t>
            </a:r>
            <a:r>
              <a:rPr lang="en-US" sz="1600" dirty="0" err="1">
                <a:solidFill>
                  <a:schemeClr val="dk1"/>
                </a:solidFill>
              </a:rPr>
              <a:t>perlu</a:t>
            </a:r>
            <a:r>
              <a:rPr lang="en-US" sz="1600" dirty="0">
                <a:solidFill>
                  <a:schemeClr val="dk1"/>
                </a:solidFill>
              </a:rPr>
              <a:t> </a:t>
            </a:r>
            <a:r>
              <a:rPr lang="en-US" sz="1600" dirty="0" err="1">
                <a:solidFill>
                  <a:schemeClr val="dk1"/>
                </a:solidFill>
              </a:rPr>
              <a:t>dilakukan</a:t>
            </a:r>
            <a:r>
              <a:rPr lang="en-US" sz="1600" dirty="0">
                <a:solidFill>
                  <a:schemeClr val="dk1"/>
                </a:solidFill>
              </a:rPr>
              <a:t> </a:t>
            </a:r>
            <a:r>
              <a:rPr lang="en-US" sz="1600" dirty="0" err="1">
                <a:solidFill>
                  <a:schemeClr val="dk1"/>
                </a:solidFill>
              </a:rPr>
              <a:t>pengubahan</a:t>
            </a:r>
            <a:r>
              <a:rPr lang="en-US" sz="1600" dirty="0">
                <a:solidFill>
                  <a:schemeClr val="dk1"/>
                </a:solidFill>
              </a:rPr>
              <a:t> data </a:t>
            </a:r>
            <a:r>
              <a:rPr lang="en-US" sz="1600" dirty="0" err="1">
                <a:solidFill>
                  <a:schemeClr val="dk1"/>
                </a:solidFill>
              </a:rPr>
              <a:t>bulan</a:t>
            </a:r>
            <a:r>
              <a:rPr lang="en-US" sz="1600" dirty="0">
                <a:solidFill>
                  <a:schemeClr val="dk1"/>
                </a:solidFill>
              </a:rPr>
              <a:t> dan </a:t>
            </a:r>
            <a:r>
              <a:rPr lang="en-US" sz="1600" dirty="0" err="1">
                <a:solidFill>
                  <a:schemeClr val="dk1"/>
                </a:solidFill>
              </a:rPr>
              <a:t>disesuaikan</a:t>
            </a:r>
            <a:r>
              <a:rPr lang="en-US" sz="1600" dirty="0">
                <a:solidFill>
                  <a:schemeClr val="dk1"/>
                </a:solidFill>
              </a:rPr>
              <a:t> </a:t>
            </a:r>
            <a:r>
              <a:rPr lang="en-US" sz="1600" dirty="0" err="1">
                <a:solidFill>
                  <a:schemeClr val="dk1"/>
                </a:solidFill>
              </a:rPr>
              <a:t>dengan</a:t>
            </a:r>
            <a:r>
              <a:rPr lang="en-US" sz="1600" dirty="0">
                <a:solidFill>
                  <a:schemeClr val="dk1"/>
                </a:solidFill>
              </a:rPr>
              <a:t> week number” </a:t>
            </a:r>
          </a:p>
        </p:txBody>
      </p:sp>
      <p:pic>
        <p:nvPicPr>
          <p:cNvPr id="3" name="Picture 2">
            <a:extLst>
              <a:ext uri="{FF2B5EF4-FFF2-40B4-BE49-F238E27FC236}">
                <a16:creationId xmlns:a16="http://schemas.microsoft.com/office/drawing/2014/main" id="{B738DE55-BAE7-EA14-538F-C65A5897DFC2}"/>
              </a:ext>
            </a:extLst>
          </p:cNvPr>
          <p:cNvPicPr>
            <a:picLocks noChangeAspect="1"/>
          </p:cNvPicPr>
          <p:nvPr/>
        </p:nvPicPr>
        <p:blipFill>
          <a:blip r:embed="rId5"/>
          <a:stretch>
            <a:fillRect/>
          </a:stretch>
        </p:blipFill>
        <p:spPr>
          <a:xfrm>
            <a:off x="280330" y="4238073"/>
            <a:ext cx="5263104" cy="572699"/>
          </a:xfrm>
          <a:prstGeom prst="rect">
            <a:avLst/>
          </a:prstGeom>
        </p:spPr>
      </p:pic>
    </p:spTree>
    <p:extLst>
      <p:ext uri="{BB962C8B-B14F-4D97-AF65-F5344CB8AC3E}">
        <p14:creationId xmlns:p14="http://schemas.microsoft.com/office/powerpoint/2010/main" val="140159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title"/>
          </p:nvPr>
        </p:nvSpPr>
        <p:spPr>
          <a:xfrm>
            <a:off x="0" y="37175"/>
            <a:ext cx="8180700" cy="52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
          <p:cNvSpPr txBox="1">
            <a:spLocks noGrp="1"/>
          </p:cNvSpPr>
          <p:nvPr>
            <p:ph type="body" idx="1"/>
          </p:nvPr>
        </p:nvSpPr>
        <p:spPr>
          <a:xfrm>
            <a:off x="271650" y="3690475"/>
            <a:ext cx="8600700" cy="13674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0" lvl="0" indent="0" algn="ctr" rtl="0">
              <a:lnSpc>
                <a:spcPct val="115000"/>
              </a:lnSpc>
              <a:spcBef>
                <a:spcPts val="0"/>
              </a:spcBef>
              <a:spcAft>
                <a:spcPts val="0"/>
              </a:spcAft>
              <a:buSzPct val="100000"/>
              <a:buNone/>
            </a:pPr>
            <a:r>
              <a:rPr lang="en" b="1">
                <a:solidFill>
                  <a:schemeClr val="accent5"/>
                </a:solidFill>
              </a:rPr>
              <a:t>“Musim Hujan Jarang Keluar”</a:t>
            </a:r>
            <a:endParaRPr b="1">
              <a:solidFill>
                <a:schemeClr val="accent5"/>
              </a:solidFill>
            </a:endParaRPr>
          </a:p>
          <a:p>
            <a:pPr marL="0" lvl="0" indent="0" algn="ctr" rtl="0">
              <a:lnSpc>
                <a:spcPct val="115000"/>
              </a:lnSpc>
              <a:spcBef>
                <a:spcPts val="0"/>
              </a:spcBef>
              <a:spcAft>
                <a:spcPts val="0"/>
              </a:spcAft>
              <a:buSzPct val="120000"/>
              <a:buNone/>
            </a:pPr>
            <a:r>
              <a:rPr lang="en" sz="1500">
                <a:solidFill>
                  <a:schemeClr val="dk1"/>
                </a:solidFill>
              </a:rPr>
              <a:t>Jumlah pelanggan yang melakukan booking di awal tahun (Januari dan Februari) dan akhir tahun (Agustus dan September) cenderung rendah dibandingkan dengan bulan lainnya. Waktu tersebut bertepatan dengan musim penghujan di Indonesia, ada kemungkinan bahwa di musim penghujan banyak pelanggan yang lebih senang menghabiskan waktu di rumah dibandingkan ke luar kota dan menginap di hotel.</a:t>
            </a:r>
            <a:endParaRPr sz="1500">
              <a:solidFill>
                <a:schemeClr val="dk1"/>
              </a:solidFill>
            </a:endParaRPr>
          </a:p>
        </p:txBody>
      </p:sp>
      <p:pic>
        <p:nvPicPr>
          <p:cNvPr id="56" name="Google Shape;56;p1"/>
          <p:cNvPicPr preferRelativeResize="0"/>
          <p:nvPr/>
        </p:nvPicPr>
        <p:blipFill rotWithShape="1">
          <a:blip r:embed="rId3">
            <a:alphaModFix/>
          </a:blip>
          <a:srcRect/>
          <a:stretch/>
        </p:blipFill>
        <p:spPr>
          <a:xfrm>
            <a:off x="1914525" y="646100"/>
            <a:ext cx="5314950" cy="295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0" y="37175"/>
            <a:ext cx="8180700" cy="523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62" name="Google Shape;62;p2"/>
          <p:cNvSpPr txBox="1">
            <a:spLocks noGrp="1"/>
          </p:cNvSpPr>
          <p:nvPr>
            <p:ph type="body" idx="1"/>
          </p:nvPr>
        </p:nvSpPr>
        <p:spPr>
          <a:xfrm flipH="1">
            <a:off x="237076" y="1603927"/>
            <a:ext cx="4217700" cy="255224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rmAutofit fontScale="92500"/>
          </a:bodyPr>
          <a:lstStyle/>
          <a:p>
            <a:pPr marL="0" lvl="0" indent="0" algn="ctr" rtl="0">
              <a:lnSpc>
                <a:spcPct val="115000"/>
              </a:lnSpc>
              <a:spcBef>
                <a:spcPts val="1200"/>
              </a:spcBef>
              <a:spcAft>
                <a:spcPts val="0"/>
              </a:spcAft>
              <a:buSzPct val="100000"/>
              <a:buNone/>
            </a:pPr>
            <a:r>
              <a:rPr lang="en" b="1" dirty="0">
                <a:solidFill>
                  <a:schemeClr val="accent5"/>
                </a:solidFill>
              </a:rPr>
              <a:t>“CITY HOTEL &gt; RESORT HOTEL”</a:t>
            </a:r>
            <a:endParaRPr b="1" dirty="0">
              <a:solidFill>
                <a:schemeClr val="accent5"/>
              </a:solidFill>
            </a:endParaRPr>
          </a:p>
          <a:p>
            <a:pPr marL="0" lvl="0" indent="0" algn="just" rtl="0">
              <a:lnSpc>
                <a:spcPct val="100000"/>
              </a:lnSpc>
              <a:spcBef>
                <a:spcPts val="1200"/>
              </a:spcBef>
              <a:spcAft>
                <a:spcPts val="0"/>
              </a:spcAft>
              <a:buSzPct val="112500"/>
              <a:buNone/>
            </a:pPr>
            <a:r>
              <a:rPr lang="en" sz="1600" dirty="0"/>
              <a:t>Jumlah pelanggan city hotel relatif lebih banyak jika dibandingkan dengan resort hotel. </a:t>
            </a:r>
            <a:endParaRPr sz="1600" dirty="0">
              <a:highlight>
                <a:srgbClr val="4A86E8"/>
              </a:highlight>
            </a:endParaRPr>
          </a:p>
          <a:p>
            <a:pPr marL="0" lvl="0" indent="0" algn="just" rtl="0">
              <a:lnSpc>
                <a:spcPct val="100000"/>
              </a:lnSpc>
              <a:spcBef>
                <a:spcPts val="1200"/>
              </a:spcBef>
              <a:spcAft>
                <a:spcPts val="1200"/>
              </a:spcAft>
              <a:buSzPct val="112500"/>
              <a:buNone/>
            </a:pPr>
            <a:r>
              <a:rPr lang="en" sz="1600" dirty="0"/>
              <a:t>Ada kemungkinan mayoritas kluster pelanggan dari jasa layanan hotel merupakan orang yang melakukan perjalanan bisnis dan bukan orang yang berlibur.</a:t>
            </a:r>
            <a:endParaRPr sz="1600" dirty="0"/>
          </a:p>
        </p:txBody>
      </p:sp>
      <p:pic>
        <p:nvPicPr>
          <p:cNvPr id="63" name="Google Shape;63;p2"/>
          <p:cNvPicPr preferRelativeResize="0"/>
          <p:nvPr/>
        </p:nvPicPr>
        <p:blipFill rotWithShape="1">
          <a:blip r:embed="rId3">
            <a:alphaModFix/>
          </a:blip>
          <a:srcRect/>
          <a:stretch/>
        </p:blipFill>
        <p:spPr>
          <a:xfrm>
            <a:off x="4689250" y="686588"/>
            <a:ext cx="4217674" cy="4386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3971925"/>
            <a:ext cx="8520600" cy="657675"/>
          </a:xfrm>
          <a:prstGeom prst="rect">
            <a:avLst/>
          </a:prstGeom>
          <a:ln>
            <a:solidFill>
              <a:schemeClr val="accent5"/>
            </a:solidFill>
          </a:ln>
        </p:spPr>
        <p:txBody>
          <a:bodyPr spcFirstLastPara="1" wrap="square" lIns="91425" tIns="91425" rIns="91425" bIns="91425" anchor="t" anchorCtr="0">
            <a:noAutofit/>
          </a:bodyPr>
          <a:lstStyle/>
          <a:p>
            <a:pPr marL="0" lvl="0" indent="0" algn="ctr" rtl="0">
              <a:spcBef>
                <a:spcPts val="0"/>
              </a:spcBef>
              <a:spcAft>
                <a:spcPts val="1200"/>
              </a:spcAft>
              <a:buNone/>
            </a:pPr>
            <a:r>
              <a:rPr lang="en-US" sz="1100" dirty="0">
                <a:solidFill>
                  <a:schemeClr val="dk1"/>
                </a:solidFill>
              </a:rPr>
              <a:t>“</a:t>
            </a:r>
            <a:r>
              <a:rPr lang="en-US" sz="1100" b="1" dirty="0">
                <a:solidFill>
                  <a:schemeClr val="accent5"/>
                </a:solidFill>
              </a:rPr>
              <a:t>Medium stay duration (3-5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dirty="0" err="1">
                <a:solidFill>
                  <a:schemeClr val="dk1"/>
                </a:solidFill>
              </a:rPr>
              <a:t>jumlah</a:t>
            </a:r>
            <a:r>
              <a:rPr lang="en-US" sz="1100" dirty="0">
                <a:solidFill>
                  <a:schemeClr val="dk1"/>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banyak</a:t>
            </a:r>
            <a:r>
              <a:rPr lang="en-US" sz="1100" dirty="0">
                <a:solidFill>
                  <a:schemeClr val="dk1"/>
                </a:solidFill>
              </a:rPr>
              <a:t>. </a:t>
            </a:r>
            <a:br>
              <a:rPr lang="en-US" sz="1100" dirty="0">
                <a:solidFill>
                  <a:schemeClr val="dk1"/>
                </a:solidFill>
              </a:rPr>
            </a:br>
            <a:r>
              <a:rPr lang="en-US" sz="1100" dirty="0">
                <a:solidFill>
                  <a:schemeClr val="dk1"/>
                </a:solidFill>
              </a:rPr>
              <a:t>Akan </a:t>
            </a:r>
            <a:r>
              <a:rPr lang="en-US" sz="1100" dirty="0" err="1">
                <a:solidFill>
                  <a:schemeClr val="dk1"/>
                </a:solidFill>
              </a:rPr>
              <a:t>tetapi</a:t>
            </a:r>
            <a:r>
              <a:rPr lang="en-US" sz="1100" dirty="0">
                <a:solidFill>
                  <a:schemeClr val="dk1"/>
                </a:solidFill>
              </a:rPr>
              <a:t> </a:t>
            </a:r>
            <a:r>
              <a:rPr lang="en-US" sz="1100" b="1" dirty="0">
                <a:solidFill>
                  <a:schemeClr val="accent5"/>
                </a:solidFill>
              </a:rPr>
              <a:t>long stay duration (&gt;5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tinggi</a:t>
            </a:r>
            <a:r>
              <a:rPr lang="en-US" sz="1400" dirty="0">
                <a:solidFill>
                  <a:schemeClr val="dk1"/>
                </a:solidFill>
              </a:rPr>
              <a:t>”</a:t>
            </a:r>
            <a:endParaRPr sz="1400" dirty="0">
              <a:solidFill>
                <a:schemeClr val="dk1"/>
              </a:solidFill>
            </a:endParaRPr>
          </a:p>
        </p:txBody>
      </p:sp>
      <p:pic>
        <p:nvPicPr>
          <p:cNvPr id="2" name="Picture 1">
            <a:extLst>
              <a:ext uri="{FF2B5EF4-FFF2-40B4-BE49-F238E27FC236}">
                <a16:creationId xmlns:a16="http://schemas.microsoft.com/office/drawing/2014/main" id="{5D8D79FA-25F9-6CE9-341C-6FDE57DEB550}"/>
              </a:ext>
            </a:extLst>
          </p:cNvPr>
          <p:cNvPicPr>
            <a:picLocks noChangeAspect="1"/>
          </p:cNvPicPr>
          <p:nvPr/>
        </p:nvPicPr>
        <p:blipFill>
          <a:blip r:embed="rId3"/>
          <a:stretch>
            <a:fillRect/>
          </a:stretch>
        </p:blipFill>
        <p:spPr>
          <a:xfrm>
            <a:off x="1376144" y="883963"/>
            <a:ext cx="6391712" cy="28024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86251" y="1544271"/>
            <a:ext cx="2888700" cy="2479903"/>
          </a:xfrm>
          <a:prstGeom prst="rect">
            <a:avLst/>
          </a:prstGeom>
          <a:ln>
            <a:solidFill>
              <a:schemeClr val="accent5"/>
            </a:solid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100" b="1" dirty="0">
                <a:solidFill>
                  <a:schemeClr val="accent5"/>
                </a:solidFill>
              </a:rPr>
              <a:t>Resort Hotel lebih diminati </a:t>
            </a:r>
            <a:r>
              <a:rPr lang="en" sz="1100" dirty="0">
                <a:solidFill>
                  <a:schemeClr val="dk1"/>
                </a:solidFill>
              </a:rPr>
              <a:t>untuk pemesanan </a:t>
            </a:r>
            <a:r>
              <a:rPr lang="en" sz="1100" b="1" dirty="0">
                <a:solidFill>
                  <a:schemeClr val="accent5"/>
                </a:solidFill>
              </a:rPr>
              <a:t>long stay duration (&gt;5 hari) </a:t>
            </a:r>
            <a:r>
              <a:rPr lang="en" sz="1100" dirty="0">
                <a:solidFill>
                  <a:schemeClr val="dk1"/>
                </a:solidFill>
              </a:rPr>
              <a:t>dibandingkan dengan City Hotel.</a:t>
            </a:r>
          </a:p>
          <a:p>
            <a:pPr marL="0" lvl="0" indent="0" algn="ctr" rtl="0">
              <a:spcBef>
                <a:spcPts val="0"/>
              </a:spcBef>
              <a:spcAft>
                <a:spcPts val="1200"/>
              </a:spcAft>
              <a:buNone/>
            </a:pPr>
            <a:endParaRPr lang="en" sz="1100" dirty="0">
              <a:solidFill>
                <a:schemeClr val="dk1"/>
              </a:solidFill>
            </a:endParaRPr>
          </a:p>
          <a:p>
            <a:pPr marL="0" indent="0" algn="ctr">
              <a:spcAft>
                <a:spcPts val="1200"/>
              </a:spcAft>
              <a:buNone/>
            </a:pPr>
            <a:r>
              <a:rPr lang="en-US" sz="1100" dirty="0">
                <a:solidFill>
                  <a:schemeClr val="dk1"/>
                </a:solidFill>
              </a:rPr>
              <a:t>B</a:t>
            </a:r>
            <a:r>
              <a:rPr lang="en" sz="1100" dirty="0">
                <a:solidFill>
                  <a:schemeClr val="dk1"/>
                </a:solidFill>
              </a:rPr>
              <a:t>aik pada Resort Hotel maupun City Hotel, </a:t>
            </a:r>
            <a:r>
              <a:rPr lang="en-US" sz="1100" b="1" dirty="0">
                <a:solidFill>
                  <a:schemeClr val="accent5"/>
                </a:solidFill>
              </a:rPr>
              <a:t>long stay duration (&gt;5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tinggi</a:t>
            </a:r>
            <a:r>
              <a:rPr lang="en-US" sz="1100" b="1" dirty="0">
                <a:solidFill>
                  <a:schemeClr val="accent5"/>
                </a:solidFill>
              </a:rPr>
              <a:t>, </a:t>
            </a:r>
            <a:r>
              <a:rPr lang="en-US" sz="1100" dirty="0">
                <a:solidFill>
                  <a:schemeClr val="tx1"/>
                </a:solidFill>
              </a:rPr>
              <a:t>dan </a:t>
            </a:r>
            <a:br>
              <a:rPr lang="en-US" sz="1100" dirty="0">
                <a:solidFill>
                  <a:schemeClr val="tx1"/>
                </a:solidFill>
              </a:rPr>
            </a:br>
            <a:r>
              <a:rPr lang="en-US" sz="1100" b="1" dirty="0">
                <a:solidFill>
                  <a:schemeClr val="accent5"/>
                </a:solidFill>
              </a:rPr>
              <a:t>Short stay duration (1-2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a:t>
            </a:r>
            <a:r>
              <a:rPr lang="en-US" sz="1100" b="1" dirty="0" err="1">
                <a:solidFill>
                  <a:schemeClr val="accent5"/>
                </a:solidFill>
              </a:rPr>
              <a:t>rendah</a:t>
            </a:r>
            <a:r>
              <a:rPr lang="en-US" sz="1100" b="1" dirty="0">
                <a:solidFill>
                  <a:schemeClr val="accent5"/>
                </a:solidFill>
              </a:rPr>
              <a:t>.</a:t>
            </a:r>
            <a:endParaRPr sz="1100" dirty="0">
              <a:solidFill>
                <a:schemeClr val="dk1"/>
              </a:solidFill>
            </a:endParaRPr>
          </a:p>
        </p:txBody>
      </p:sp>
      <p:pic>
        <p:nvPicPr>
          <p:cNvPr id="3" name="Picture 2">
            <a:extLst>
              <a:ext uri="{FF2B5EF4-FFF2-40B4-BE49-F238E27FC236}">
                <a16:creationId xmlns:a16="http://schemas.microsoft.com/office/drawing/2014/main" id="{A5F18B0A-9BB0-1C54-9A68-10D52714826F}"/>
              </a:ext>
            </a:extLst>
          </p:cNvPr>
          <p:cNvPicPr>
            <a:picLocks noChangeAspect="1"/>
          </p:cNvPicPr>
          <p:nvPr/>
        </p:nvPicPr>
        <p:blipFill>
          <a:blip r:embed="rId3"/>
          <a:stretch>
            <a:fillRect/>
          </a:stretch>
        </p:blipFill>
        <p:spPr>
          <a:xfrm>
            <a:off x="3326851" y="646072"/>
            <a:ext cx="5712375" cy="4276303"/>
          </a:xfrm>
          <a:prstGeom prst="rect">
            <a:avLst/>
          </a:prstGeom>
        </p:spPr>
      </p:pic>
    </p:spTree>
    <p:extLst>
      <p:ext uri="{BB962C8B-B14F-4D97-AF65-F5344CB8AC3E}">
        <p14:creationId xmlns:p14="http://schemas.microsoft.com/office/powerpoint/2010/main" val="2889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 name="Google Shape;55;p13">
            <a:extLst>
              <a:ext uri="{FF2B5EF4-FFF2-40B4-BE49-F238E27FC236}">
                <a16:creationId xmlns:a16="http://schemas.microsoft.com/office/drawing/2014/main" id="{C8485248-4DB4-5F40-EAA0-CC84A848F9A0}"/>
              </a:ext>
            </a:extLst>
          </p:cNvPr>
          <p:cNvSpPr txBox="1">
            <a:spLocks noGrp="1"/>
          </p:cNvSpPr>
          <p:nvPr>
            <p:ph type="body" idx="1"/>
          </p:nvPr>
        </p:nvSpPr>
        <p:spPr>
          <a:xfrm>
            <a:off x="311700" y="3971925"/>
            <a:ext cx="8520600" cy="657675"/>
          </a:xfrm>
          <a:prstGeom prst="rect">
            <a:avLst/>
          </a:prstGeom>
          <a:ln>
            <a:solidFill>
              <a:schemeClr val="accent5"/>
            </a:solidFill>
          </a:ln>
        </p:spPr>
        <p:txBody>
          <a:bodyPr spcFirstLastPara="1" wrap="square" lIns="91425" tIns="91425" rIns="91425" bIns="91425" anchor="t" anchorCtr="0">
            <a:noAutofit/>
          </a:bodyPr>
          <a:lstStyle/>
          <a:p>
            <a:pPr marL="0" lvl="0" indent="0" algn="ctr" rtl="0">
              <a:spcBef>
                <a:spcPts val="0"/>
              </a:spcBef>
              <a:spcAft>
                <a:spcPts val="1200"/>
              </a:spcAft>
              <a:buNone/>
            </a:pPr>
            <a:r>
              <a:rPr lang="en-US" sz="1100" dirty="0">
                <a:solidFill>
                  <a:schemeClr val="dk1"/>
                </a:solidFill>
              </a:rPr>
              <a:t>“</a:t>
            </a:r>
            <a:r>
              <a:rPr lang="en-US" sz="1100" b="1" dirty="0">
                <a:solidFill>
                  <a:schemeClr val="accent5"/>
                </a:solidFill>
              </a:rPr>
              <a:t>Short booking interval (0-11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kecil</a:t>
            </a:r>
            <a:br>
              <a:rPr lang="en-US" sz="1100" dirty="0">
                <a:solidFill>
                  <a:schemeClr val="dk1"/>
                </a:solidFill>
              </a:rPr>
            </a:br>
            <a:r>
              <a:rPr lang="en-US" sz="1100" dirty="0" err="1">
                <a:solidFill>
                  <a:schemeClr val="dk1"/>
                </a:solidFill>
              </a:rPr>
              <a:t>Sedangkan</a:t>
            </a:r>
            <a:r>
              <a:rPr lang="en-US" sz="1100" dirty="0">
                <a:solidFill>
                  <a:schemeClr val="dk1"/>
                </a:solidFill>
              </a:rPr>
              <a:t> </a:t>
            </a:r>
            <a:r>
              <a:rPr lang="en-US" sz="1100" b="1" dirty="0">
                <a:solidFill>
                  <a:schemeClr val="accent5"/>
                </a:solidFill>
              </a:rPr>
              <a:t>long booking interval (&gt;125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tinggi</a:t>
            </a:r>
            <a:r>
              <a:rPr lang="en-US" sz="1400" dirty="0">
                <a:solidFill>
                  <a:schemeClr val="dk1"/>
                </a:solidFill>
              </a:rPr>
              <a:t>”</a:t>
            </a:r>
            <a:endParaRPr sz="1400" dirty="0">
              <a:solidFill>
                <a:schemeClr val="dk1"/>
              </a:solidFill>
            </a:endParaRPr>
          </a:p>
        </p:txBody>
      </p:sp>
      <p:pic>
        <p:nvPicPr>
          <p:cNvPr id="6" name="Picture 5">
            <a:extLst>
              <a:ext uri="{FF2B5EF4-FFF2-40B4-BE49-F238E27FC236}">
                <a16:creationId xmlns:a16="http://schemas.microsoft.com/office/drawing/2014/main" id="{A1481C05-19B6-971D-8AA6-15618CB3933F}"/>
              </a:ext>
            </a:extLst>
          </p:cNvPr>
          <p:cNvPicPr>
            <a:picLocks noChangeAspect="1"/>
          </p:cNvPicPr>
          <p:nvPr/>
        </p:nvPicPr>
        <p:blipFill>
          <a:blip r:embed="rId3"/>
          <a:stretch>
            <a:fillRect/>
          </a:stretch>
        </p:blipFill>
        <p:spPr>
          <a:xfrm>
            <a:off x="1124465" y="764645"/>
            <a:ext cx="6895070" cy="30231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 name="Google Shape;55;p13">
            <a:extLst>
              <a:ext uri="{FF2B5EF4-FFF2-40B4-BE49-F238E27FC236}">
                <a16:creationId xmlns:a16="http://schemas.microsoft.com/office/drawing/2014/main" id="{7279F7D3-0741-5DC4-1507-4AA4A21A835C}"/>
              </a:ext>
            </a:extLst>
          </p:cNvPr>
          <p:cNvSpPr txBox="1">
            <a:spLocks noGrp="1"/>
          </p:cNvSpPr>
          <p:nvPr>
            <p:ph type="body" idx="1"/>
          </p:nvPr>
        </p:nvSpPr>
        <p:spPr>
          <a:xfrm>
            <a:off x="577882" y="1452023"/>
            <a:ext cx="2361700" cy="2594708"/>
          </a:xfrm>
          <a:prstGeom prst="rect">
            <a:avLst/>
          </a:prstGeom>
          <a:ln>
            <a:solidFill>
              <a:schemeClr val="accent5"/>
            </a:solid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100" b="1" dirty="0">
                <a:solidFill>
                  <a:schemeClr val="accent5"/>
                </a:solidFill>
              </a:rPr>
              <a:t>Resort Hotel </a:t>
            </a:r>
            <a:r>
              <a:rPr lang="en" sz="1100" dirty="0">
                <a:solidFill>
                  <a:schemeClr val="dk1"/>
                </a:solidFill>
              </a:rPr>
              <a:t>memiliki </a:t>
            </a:r>
            <a:r>
              <a:rPr lang="en" sz="1100" b="1" dirty="0">
                <a:solidFill>
                  <a:schemeClr val="accent5"/>
                </a:solidFill>
              </a:rPr>
              <a:t>cancelation rate lebih rendah </a:t>
            </a:r>
            <a:r>
              <a:rPr lang="en" sz="1100" dirty="0">
                <a:solidFill>
                  <a:schemeClr val="dk1"/>
                </a:solidFill>
              </a:rPr>
              <a:t>dibandingkan dengan City Hotel.</a:t>
            </a:r>
          </a:p>
          <a:p>
            <a:pPr marL="0" lvl="0" indent="0" algn="ctr" rtl="0">
              <a:spcBef>
                <a:spcPts val="0"/>
              </a:spcBef>
              <a:spcAft>
                <a:spcPts val="1200"/>
              </a:spcAft>
              <a:buNone/>
            </a:pPr>
            <a:endParaRPr lang="en" sz="1100" dirty="0">
              <a:solidFill>
                <a:schemeClr val="dk1"/>
              </a:solidFill>
            </a:endParaRPr>
          </a:p>
          <a:p>
            <a:pPr marL="0" indent="0" algn="ctr">
              <a:spcAft>
                <a:spcPts val="1200"/>
              </a:spcAft>
              <a:buNone/>
            </a:pPr>
            <a:r>
              <a:rPr lang="en-US" sz="1100" dirty="0">
                <a:solidFill>
                  <a:schemeClr val="dk1"/>
                </a:solidFill>
              </a:rPr>
              <a:t>B</a:t>
            </a:r>
            <a:r>
              <a:rPr lang="en" sz="1100" dirty="0">
                <a:solidFill>
                  <a:schemeClr val="dk1"/>
                </a:solidFill>
              </a:rPr>
              <a:t>aik pada Resort Hotel maupun City Hotel, </a:t>
            </a:r>
            <a:r>
              <a:rPr lang="en-US" sz="1100" b="1" dirty="0">
                <a:solidFill>
                  <a:schemeClr val="accent5"/>
                </a:solidFill>
              </a:rPr>
              <a:t>long booking interval (&gt;125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tinggi</a:t>
            </a:r>
            <a:r>
              <a:rPr lang="en-US" sz="1100" b="1" dirty="0">
                <a:solidFill>
                  <a:schemeClr val="accent5"/>
                </a:solidFill>
              </a:rPr>
              <a:t>, </a:t>
            </a:r>
            <a:r>
              <a:rPr lang="en-US" sz="1100" dirty="0">
                <a:solidFill>
                  <a:schemeClr val="tx1"/>
                </a:solidFill>
              </a:rPr>
              <a:t>dan </a:t>
            </a:r>
            <a:br>
              <a:rPr lang="en-US" sz="1100" dirty="0">
                <a:solidFill>
                  <a:schemeClr val="tx1"/>
                </a:solidFill>
              </a:rPr>
            </a:br>
            <a:r>
              <a:rPr lang="en-US" sz="1100" b="1" dirty="0">
                <a:solidFill>
                  <a:schemeClr val="accent5"/>
                </a:solidFill>
              </a:rPr>
              <a:t>Short stay duration (0-11 </a:t>
            </a:r>
            <a:r>
              <a:rPr lang="en-US" sz="1100" b="1" dirty="0" err="1">
                <a:solidFill>
                  <a:schemeClr val="accent5"/>
                </a:solidFill>
              </a:rPr>
              <a:t>hari</a:t>
            </a:r>
            <a:r>
              <a:rPr lang="en-US" sz="1100" b="1" dirty="0">
                <a:solidFill>
                  <a:schemeClr val="accent5"/>
                </a:solidFill>
              </a:rPr>
              <a:t>) </a:t>
            </a:r>
            <a:r>
              <a:rPr lang="en-US" sz="1100" dirty="0" err="1">
                <a:solidFill>
                  <a:schemeClr val="dk1"/>
                </a:solidFill>
              </a:rPr>
              <a:t>memiliki</a:t>
            </a:r>
            <a:r>
              <a:rPr lang="en-US" sz="1100" dirty="0">
                <a:solidFill>
                  <a:schemeClr val="dk1"/>
                </a:solidFill>
              </a:rPr>
              <a:t> </a:t>
            </a:r>
            <a:r>
              <a:rPr lang="en-US" sz="1100" b="1" dirty="0" err="1">
                <a:solidFill>
                  <a:schemeClr val="accent5"/>
                </a:solidFill>
              </a:rPr>
              <a:t>persentase</a:t>
            </a:r>
            <a:r>
              <a:rPr lang="en-US" sz="1100" b="1" dirty="0">
                <a:solidFill>
                  <a:schemeClr val="accent5"/>
                </a:solidFill>
              </a:rPr>
              <a:t> </a:t>
            </a:r>
            <a:r>
              <a:rPr lang="en-US" sz="1100" b="1" dirty="0" err="1">
                <a:solidFill>
                  <a:schemeClr val="accent5"/>
                </a:solidFill>
              </a:rPr>
              <a:t>pembatalan</a:t>
            </a:r>
            <a:r>
              <a:rPr lang="en-US" sz="1100" b="1" dirty="0">
                <a:solidFill>
                  <a:schemeClr val="accent5"/>
                </a:solidFill>
              </a:rPr>
              <a:t> paling </a:t>
            </a:r>
            <a:r>
              <a:rPr lang="en-US" sz="1100" b="1" dirty="0" err="1">
                <a:solidFill>
                  <a:schemeClr val="accent5"/>
                </a:solidFill>
              </a:rPr>
              <a:t>rendah</a:t>
            </a:r>
            <a:r>
              <a:rPr lang="en-US" sz="1100" b="1" dirty="0">
                <a:solidFill>
                  <a:schemeClr val="accent5"/>
                </a:solidFill>
              </a:rPr>
              <a:t>.</a:t>
            </a:r>
            <a:endParaRPr sz="1100" dirty="0">
              <a:solidFill>
                <a:schemeClr val="dk1"/>
              </a:solidFill>
            </a:endParaRPr>
          </a:p>
        </p:txBody>
      </p:sp>
      <p:pic>
        <p:nvPicPr>
          <p:cNvPr id="6" name="Picture 5">
            <a:extLst>
              <a:ext uri="{FF2B5EF4-FFF2-40B4-BE49-F238E27FC236}">
                <a16:creationId xmlns:a16="http://schemas.microsoft.com/office/drawing/2014/main" id="{1D6D35F6-F124-A263-8BB6-7B419F3B0F3F}"/>
              </a:ext>
            </a:extLst>
          </p:cNvPr>
          <p:cNvPicPr>
            <a:picLocks noChangeAspect="1"/>
          </p:cNvPicPr>
          <p:nvPr/>
        </p:nvPicPr>
        <p:blipFill>
          <a:blip r:embed="rId3"/>
          <a:stretch>
            <a:fillRect/>
          </a:stretch>
        </p:blipFill>
        <p:spPr>
          <a:xfrm>
            <a:off x="3526178" y="729048"/>
            <a:ext cx="5397597" cy="4040659"/>
          </a:xfrm>
          <a:prstGeom prst="rect">
            <a:avLst/>
          </a:prstGeom>
        </p:spPr>
      </p:pic>
    </p:spTree>
    <p:extLst>
      <p:ext uri="{BB962C8B-B14F-4D97-AF65-F5344CB8AC3E}">
        <p14:creationId xmlns:p14="http://schemas.microsoft.com/office/powerpoint/2010/main" val="241905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606550"/>
            <a:ext cx="4419013" cy="1092200"/>
          </a:xfrm>
          <a:prstGeom prst="rect">
            <a:avLst/>
          </a:prstGeom>
          <a:ln>
            <a:noFill/>
          </a:ln>
        </p:spPr>
        <p:txBody>
          <a:bodyPr spcFirstLastPara="1" wrap="square" lIns="91425" tIns="91425" rIns="91425" bIns="91425" anchor="t" anchorCtr="0">
            <a:normAutofit/>
          </a:bodyPr>
          <a:lstStyle/>
          <a:p>
            <a:pPr marL="361950" lvl="0" indent="-228600" algn="l" rtl="0">
              <a:spcBef>
                <a:spcPts val="0"/>
              </a:spcBef>
              <a:spcAft>
                <a:spcPts val="0"/>
              </a:spcAft>
              <a:buClr>
                <a:schemeClr val="dk1"/>
              </a:buClr>
              <a:buSzPct val="100000"/>
              <a:buFont typeface="+mj-lt"/>
              <a:buAutoNum type="arabicPeriod"/>
            </a:pPr>
            <a:r>
              <a:rPr lang="en-US" sz="1600" dirty="0" err="1">
                <a:solidFill>
                  <a:schemeClr val="dk1"/>
                </a:solidFill>
              </a:rPr>
              <a:t>Melihat</a:t>
            </a:r>
            <a:r>
              <a:rPr lang="en-US" sz="1600" dirty="0">
                <a:solidFill>
                  <a:schemeClr val="dk1"/>
                </a:solidFill>
              </a:rPr>
              <a:t> </a:t>
            </a:r>
            <a:r>
              <a:rPr lang="en-US" sz="1600" dirty="0" err="1">
                <a:solidFill>
                  <a:schemeClr val="dk1"/>
                </a:solidFill>
              </a:rPr>
              <a:t>secara</a:t>
            </a:r>
            <a:r>
              <a:rPr lang="en-US" sz="1600" dirty="0">
                <a:solidFill>
                  <a:schemeClr val="dk1"/>
                </a:solidFill>
              </a:rPr>
              <a:t> </a:t>
            </a:r>
            <a:r>
              <a:rPr lang="en-US" sz="1600" dirty="0" err="1">
                <a:solidFill>
                  <a:schemeClr val="dk1"/>
                </a:solidFill>
              </a:rPr>
              <a:t>keseluruhan</a:t>
            </a:r>
            <a:r>
              <a:rPr lang="en-US" sz="1600" dirty="0">
                <a:solidFill>
                  <a:schemeClr val="dk1"/>
                </a:solidFill>
              </a:rPr>
              <a:t> </a:t>
            </a:r>
            <a:r>
              <a:rPr lang="en-US" sz="1600" dirty="0" err="1">
                <a:solidFill>
                  <a:schemeClr val="dk1"/>
                </a:solidFill>
              </a:rPr>
              <a:t>kolom</a:t>
            </a:r>
            <a:r>
              <a:rPr lang="en-US" sz="1600" dirty="0">
                <a:solidFill>
                  <a:schemeClr val="dk1"/>
                </a:solidFill>
              </a:rPr>
              <a:t> dan baris </a:t>
            </a:r>
            <a:r>
              <a:rPr lang="en-US" sz="1600" dirty="0" err="1">
                <a:solidFill>
                  <a:schemeClr val="dk1"/>
                </a:solidFill>
              </a:rPr>
              <a:t>dari</a:t>
            </a:r>
            <a:r>
              <a:rPr lang="en-US" sz="1600" dirty="0">
                <a:solidFill>
                  <a:schemeClr val="dk1"/>
                </a:solidFill>
              </a:rPr>
              <a:t> dataset, dan </a:t>
            </a:r>
            <a:r>
              <a:rPr lang="en-US" sz="1600" dirty="0" err="1">
                <a:solidFill>
                  <a:schemeClr val="dk1"/>
                </a:solidFill>
              </a:rPr>
              <a:t>tipe</a:t>
            </a:r>
            <a:r>
              <a:rPr lang="en-US" sz="1600" dirty="0">
                <a:solidFill>
                  <a:schemeClr val="dk1"/>
                </a:solidFill>
              </a:rPr>
              <a:t> data </a:t>
            </a:r>
            <a:r>
              <a:rPr lang="en-US" sz="1600" dirty="0" err="1">
                <a:solidFill>
                  <a:schemeClr val="dk1"/>
                </a:solidFill>
              </a:rPr>
              <a:t>dari</a:t>
            </a:r>
            <a:r>
              <a:rPr lang="en-US" sz="1600" dirty="0">
                <a:solidFill>
                  <a:schemeClr val="dk1"/>
                </a:solidFill>
              </a:rPr>
              <a:t> masing </a:t>
            </a:r>
            <a:r>
              <a:rPr lang="en-US" sz="1600" dirty="0" err="1">
                <a:solidFill>
                  <a:schemeClr val="dk1"/>
                </a:solidFill>
              </a:rPr>
              <a:t>masing</a:t>
            </a:r>
            <a:r>
              <a:rPr lang="en-US" sz="1600" dirty="0">
                <a:solidFill>
                  <a:schemeClr val="dk1"/>
                </a:solidFill>
              </a:rPr>
              <a:t> </a:t>
            </a:r>
            <a:r>
              <a:rPr lang="en-US" sz="1600" dirty="0" err="1">
                <a:solidFill>
                  <a:schemeClr val="dk1"/>
                </a:solidFill>
              </a:rPr>
              <a:t>kolom</a:t>
            </a:r>
            <a:r>
              <a:rPr lang="en-US" sz="1600" dirty="0">
                <a:solidFill>
                  <a:schemeClr val="dk1"/>
                </a:solidFill>
              </a:rPr>
              <a:t> </a:t>
            </a:r>
            <a:r>
              <a:rPr lang="en-US" sz="1600" dirty="0" err="1">
                <a:solidFill>
                  <a:schemeClr val="dk1"/>
                </a:solidFill>
              </a:rPr>
              <a:t>tersebut</a:t>
            </a:r>
            <a:r>
              <a:rPr lang="en-US" sz="1600" dirty="0">
                <a:solidFill>
                  <a:schemeClr val="dk1"/>
                </a:solidFill>
              </a:rPr>
              <a:t>:</a:t>
            </a:r>
          </a:p>
          <a:p>
            <a:pPr marL="361950" lvl="0" indent="-228600" algn="l" rtl="0">
              <a:spcBef>
                <a:spcPts val="0"/>
              </a:spcBef>
              <a:spcAft>
                <a:spcPts val="0"/>
              </a:spcAft>
              <a:buClr>
                <a:schemeClr val="dk1"/>
              </a:buClr>
              <a:buSzPct val="100000"/>
              <a:buFont typeface="+mj-lt"/>
              <a:buAutoNum type="arabicPeriod"/>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pic>
        <p:nvPicPr>
          <p:cNvPr id="3" name="Picture 2">
            <a:extLst>
              <a:ext uri="{FF2B5EF4-FFF2-40B4-BE49-F238E27FC236}">
                <a16:creationId xmlns:a16="http://schemas.microsoft.com/office/drawing/2014/main" id="{F8EEA4B0-5D84-9640-168F-BD1F8A93300A}"/>
              </a:ext>
            </a:extLst>
          </p:cNvPr>
          <p:cNvPicPr>
            <a:picLocks noChangeAspect="1"/>
          </p:cNvPicPr>
          <p:nvPr/>
        </p:nvPicPr>
        <p:blipFill>
          <a:blip r:embed="rId3"/>
          <a:stretch>
            <a:fillRect/>
          </a:stretch>
        </p:blipFill>
        <p:spPr>
          <a:xfrm>
            <a:off x="6070723" y="973510"/>
            <a:ext cx="2435892" cy="3509227"/>
          </a:xfrm>
          <a:prstGeom prst="rect">
            <a:avLst/>
          </a:prstGeom>
        </p:spPr>
      </p:pic>
      <p:pic>
        <p:nvPicPr>
          <p:cNvPr id="5" name="Picture 4">
            <a:extLst>
              <a:ext uri="{FF2B5EF4-FFF2-40B4-BE49-F238E27FC236}">
                <a16:creationId xmlns:a16="http://schemas.microsoft.com/office/drawing/2014/main" id="{EF518854-4CEB-AF4C-AE7D-5B17F1AA1B72}"/>
              </a:ext>
            </a:extLst>
          </p:cNvPr>
          <p:cNvPicPr>
            <a:picLocks noChangeAspect="1"/>
          </p:cNvPicPr>
          <p:nvPr/>
        </p:nvPicPr>
        <p:blipFill>
          <a:blip r:embed="rId4"/>
          <a:stretch>
            <a:fillRect/>
          </a:stretch>
        </p:blipFill>
        <p:spPr>
          <a:xfrm>
            <a:off x="6070724" y="4257668"/>
            <a:ext cx="2435892" cy="402883"/>
          </a:xfrm>
          <a:prstGeom prst="rect">
            <a:avLst/>
          </a:prstGeom>
        </p:spPr>
      </p:pic>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34083" y="2789308"/>
            <a:ext cx="3302000" cy="78342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Terdapat</a:t>
            </a:r>
            <a:r>
              <a:rPr lang="en-US" sz="1600" dirty="0">
                <a:solidFill>
                  <a:schemeClr val="dk1"/>
                </a:solidFill>
              </a:rPr>
              <a:t> </a:t>
            </a:r>
            <a:r>
              <a:rPr lang="en-US" sz="1600" b="1" dirty="0">
                <a:solidFill>
                  <a:schemeClr val="dk1"/>
                </a:solidFill>
              </a:rPr>
              <a:t>29 </a:t>
            </a:r>
            <a:r>
              <a:rPr lang="en-US" sz="1600" b="1" dirty="0" err="1">
                <a:solidFill>
                  <a:schemeClr val="dk1"/>
                </a:solidFill>
              </a:rPr>
              <a:t>kolom</a:t>
            </a:r>
            <a:r>
              <a:rPr lang="en-US" sz="1600" b="1" dirty="0">
                <a:solidFill>
                  <a:schemeClr val="dk1"/>
                </a:solidFill>
              </a:rPr>
              <a:t> </a:t>
            </a:r>
            <a:r>
              <a:rPr lang="en-US" sz="1600" dirty="0">
                <a:solidFill>
                  <a:schemeClr val="dk1"/>
                </a:solidFill>
              </a:rPr>
              <a:t>dan </a:t>
            </a:r>
            <a:r>
              <a:rPr lang="en-US" sz="1600" b="1" dirty="0">
                <a:solidFill>
                  <a:schemeClr val="dk1"/>
                </a:solidFill>
              </a:rPr>
              <a:t>119390 baris </a:t>
            </a:r>
            <a:r>
              <a:rPr lang="en-US" sz="1600" dirty="0">
                <a:solidFill>
                  <a:schemeClr val="dk1"/>
                </a:solidFill>
              </a:rPr>
              <a:t>data </a:t>
            </a:r>
            <a:r>
              <a:rPr lang="en-US" sz="1600" dirty="0" err="1">
                <a:solidFill>
                  <a:schemeClr val="dk1"/>
                </a:solidFill>
              </a:rPr>
              <a:t>pelanggan</a:t>
            </a:r>
            <a:r>
              <a:rPr lang="en-US" sz="1600" dirty="0">
                <a:solidFill>
                  <a:schemeClr val="dk1"/>
                </a:solidFill>
              </a:rPr>
              <a:t> hotel”</a:t>
            </a:r>
            <a:endParaRPr lang="en-US" sz="2000" dirty="0">
              <a:solidFill>
                <a:schemeClr val="dk1"/>
              </a:solidFill>
            </a:endParaRPr>
          </a:p>
        </p:txBody>
      </p:sp>
      <p:sp>
        <p:nvSpPr>
          <p:cNvPr id="8" name="Google Shape;114;p27">
            <a:extLst>
              <a:ext uri="{FF2B5EF4-FFF2-40B4-BE49-F238E27FC236}">
                <a16:creationId xmlns:a16="http://schemas.microsoft.com/office/drawing/2014/main" id="{D31F7769-3501-870D-787A-C2275BB493B3}"/>
              </a:ext>
            </a:extLst>
          </p:cNvPr>
          <p:cNvSpPr txBox="1">
            <a:spLocks/>
          </p:cNvSpPr>
          <p:nvPr/>
        </p:nvSpPr>
        <p:spPr>
          <a:xfrm>
            <a:off x="5857720" y="795696"/>
            <a:ext cx="2717800" cy="4004903"/>
          </a:xfrm>
          <a:prstGeom prst="rect">
            <a:avLst/>
          </a:prstGeom>
          <a:noFill/>
          <a:ln>
            <a:solidFill>
              <a:schemeClr val="accent1">
                <a:lumMod val="75000"/>
              </a:schemeClr>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endParaRPr lang="en-US" sz="1600" dirty="0">
              <a:solidFill>
                <a:schemeClr val="dk1"/>
              </a:solidFill>
            </a:endParaRPr>
          </a:p>
        </p:txBody>
      </p:sp>
    </p:spTree>
    <p:extLst>
      <p:ext uri="{BB962C8B-B14F-4D97-AF65-F5344CB8AC3E}">
        <p14:creationId xmlns:p14="http://schemas.microsoft.com/office/powerpoint/2010/main" val="329834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8" name="Google Shape;114;p27">
            <a:extLst>
              <a:ext uri="{FF2B5EF4-FFF2-40B4-BE49-F238E27FC236}">
                <a16:creationId xmlns:a16="http://schemas.microsoft.com/office/drawing/2014/main" id="{D31F7769-3501-870D-787A-C2275BB493B3}"/>
              </a:ext>
            </a:extLst>
          </p:cNvPr>
          <p:cNvSpPr txBox="1">
            <a:spLocks/>
          </p:cNvSpPr>
          <p:nvPr/>
        </p:nvSpPr>
        <p:spPr>
          <a:xfrm>
            <a:off x="5999300" y="795696"/>
            <a:ext cx="2471600" cy="4004903"/>
          </a:xfrm>
          <a:prstGeom prst="rect">
            <a:avLst/>
          </a:prstGeom>
          <a:noFill/>
          <a:ln>
            <a:solidFill>
              <a:schemeClr val="accent1">
                <a:lumMod val="75000"/>
              </a:schemeClr>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endParaRPr lang="en-US" sz="1600" dirty="0">
              <a:solidFill>
                <a:schemeClr val="dk1"/>
              </a:solidFill>
            </a:endParaRPr>
          </a:p>
        </p:txBody>
      </p:sp>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039359"/>
            <a:ext cx="4419013" cy="109220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2"/>
            </a:pPr>
            <a:r>
              <a:rPr lang="en-US" sz="1600" dirty="0" err="1">
                <a:solidFill>
                  <a:schemeClr val="dk1"/>
                </a:solidFill>
              </a:rPr>
              <a:t>Mengecek</a:t>
            </a:r>
            <a:r>
              <a:rPr lang="en-US" sz="1600" dirty="0">
                <a:solidFill>
                  <a:schemeClr val="dk1"/>
                </a:solidFill>
              </a:rPr>
              <a:t> data null (missing value) yang </a:t>
            </a:r>
            <a:r>
              <a:rPr lang="en-US" sz="1600" dirty="0" err="1">
                <a:solidFill>
                  <a:schemeClr val="dk1"/>
                </a:solidFill>
              </a:rPr>
              <a:t>ada</a:t>
            </a:r>
            <a:r>
              <a:rPr lang="en-US" sz="1600" dirty="0">
                <a:solidFill>
                  <a:schemeClr val="dk1"/>
                </a:solidFill>
              </a:rPr>
              <a:t> pada dataset</a:t>
            </a:r>
          </a:p>
          <a:p>
            <a:pPr marL="361950" lvl="0" indent="-228600" algn="l" rtl="0">
              <a:spcBef>
                <a:spcPts val="0"/>
              </a:spcBef>
              <a:spcAft>
                <a:spcPts val="0"/>
              </a:spcAft>
              <a:buClr>
                <a:schemeClr val="dk1"/>
              </a:buClr>
              <a:buSzPct val="100000"/>
              <a:buFont typeface="+mj-lt"/>
              <a:buAutoNum type="arabicPeriod" startAt="2"/>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2"/>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41529" y="2095602"/>
            <a:ext cx="5036843" cy="222884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Dari 119390 data, </a:t>
            </a:r>
            <a:r>
              <a:rPr lang="en-US" sz="1600" dirty="0" err="1">
                <a:solidFill>
                  <a:schemeClr val="dk1"/>
                </a:solidFill>
              </a:rPr>
              <a:t>terdapat</a:t>
            </a:r>
            <a:r>
              <a:rPr lang="en-US" sz="1600" dirty="0">
                <a:solidFill>
                  <a:schemeClr val="dk1"/>
                </a:solidFill>
              </a:rPr>
              <a:t> data missing value pada </a:t>
            </a:r>
            <a:r>
              <a:rPr lang="en-US" sz="1600" dirty="0" err="1">
                <a:solidFill>
                  <a:schemeClr val="dk1"/>
                </a:solidFill>
              </a:rPr>
              <a:t>kolom</a:t>
            </a:r>
            <a:r>
              <a:rPr lang="en-US" sz="1600" dirty="0">
                <a:solidFill>
                  <a:schemeClr val="dk1"/>
                </a:solidFill>
              </a:rPr>
              <a:t> </a:t>
            </a:r>
            <a:r>
              <a:rPr lang="en-US" sz="1600" dirty="0" err="1">
                <a:solidFill>
                  <a:schemeClr val="dk1"/>
                </a:solidFill>
              </a:rPr>
              <a:t>berikut</a:t>
            </a:r>
            <a:r>
              <a:rPr lang="en-US" sz="1600" dirty="0">
                <a:solidFill>
                  <a:schemeClr val="dk1"/>
                </a:solidFill>
              </a:rPr>
              <a:t>:</a:t>
            </a:r>
          </a:p>
          <a:p>
            <a:pPr marL="419100" indent="-285750">
              <a:buClr>
                <a:schemeClr val="dk1"/>
              </a:buClr>
              <a:buSzPts val="1500"/>
              <a:buFont typeface="Arial" panose="020B0604020202020204" pitchFamily="34" charset="0"/>
              <a:buChar char="•"/>
            </a:pPr>
            <a:r>
              <a:rPr lang="en-US" sz="1600" dirty="0">
                <a:solidFill>
                  <a:schemeClr val="dk1"/>
                </a:solidFill>
              </a:rPr>
              <a:t>children = 4 null value</a:t>
            </a:r>
          </a:p>
          <a:p>
            <a:pPr marL="419100" indent="-285750">
              <a:buClr>
                <a:schemeClr val="dk1"/>
              </a:buClr>
              <a:buSzPts val="1500"/>
              <a:buFont typeface="Arial" panose="020B0604020202020204" pitchFamily="34" charset="0"/>
              <a:buChar char="•"/>
            </a:pPr>
            <a:r>
              <a:rPr lang="en-US" sz="1600" dirty="0">
                <a:solidFill>
                  <a:schemeClr val="dk1"/>
                </a:solidFill>
              </a:rPr>
              <a:t>city = 488 null value</a:t>
            </a:r>
          </a:p>
          <a:p>
            <a:pPr marL="419100" indent="-285750">
              <a:buClr>
                <a:schemeClr val="dk1"/>
              </a:buClr>
              <a:buSzPts val="1500"/>
              <a:buFont typeface="Arial" panose="020B0604020202020204" pitchFamily="34" charset="0"/>
              <a:buChar char="•"/>
            </a:pPr>
            <a:r>
              <a:rPr lang="en-US" sz="1600" dirty="0">
                <a:solidFill>
                  <a:schemeClr val="dk1"/>
                </a:solidFill>
              </a:rPr>
              <a:t>agent = 16340 null value</a:t>
            </a:r>
          </a:p>
          <a:p>
            <a:pPr marL="419100" indent="-285750">
              <a:buClr>
                <a:schemeClr val="dk1"/>
              </a:buClr>
              <a:buSzPts val="1500"/>
              <a:buFont typeface="Arial" panose="020B0604020202020204" pitchFamily="34" charset="0"/>
              <a:buChar char="•"/>
            </a:pPr>
            <a:r>
              <a:rPr lang="en-US" sz="1600" dirty="0">
                <a:solidFill>
                  <a:schemeClr val="dk1"/>
                </a:solidFill>
              </a:rPr>
              <a:t>company = 112593 null value</a:t>
            </a:r>
          </a:p>
        </p:txBody>
      </p:sp>
      <p:pic>
        <p:nvPicPr>
          <p:cNvPr id="4" name="Picture 3">
            <a:extLst>
              <a:ext uri="{FF2B5EF4-FFF2-40B4-BE49-F238E27FC236}">
                <a16:creationId xmlns:a16="http://schemas.microsoft.com/office/drawing/2014/main" id="{97670CF4-4646-83A8-F138-97BBA23C68F9}"/>
              </a:ext>
            </a:extLst>
          </p:cNvPr>
          <p:cNvPicPr>
            <a:picLocks noChangeAspect="1"/>
          </p:cNvPicPr>
          <p:nvPr/>
        </p:nvPicPr>
        <p:blipFill>
          <a:blip r:embed="rId3"/>
          <a:stretch>
            <a:fillRect/>
          </a:stretch>
        </p:blipFill>
        <p:spPr>
          <a:xfrm>
            <a:off x="6160285" y="863626"/>
            <a:ext cx="2198116" cy="3869042"/>
          </a:xfrm>
          <a:prstGeom prst="rect">
            <a:avLst/>
          </a:prstGeom>
        </p:spPr>
      </p:pic>
    </p:spTree>
    <p:extLst>
      <p:ext uri="{BB962C8B-B14F-4D97-AF65-F5344CB8AC3E}">
        <p14:creationId xmlns:p14="http://schemas.microsoft.com/office/powerpoint/2010/main" val="268370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767146"/>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2"/>
            </a:pPr>
            <a:r>
              <a:rPr lang="en-US" sz="1600" dirty="0">
                <a:solidFill>
                  <a:schemeClr val="dk1"/>
                </a:solidFill>
              </a:rPr>
              <a:t>Handling Missing Value 1</a:t>
            </a:r>
          </a:p>
          <a:p>
            <a:pPr marL="361950" lvl="0" indent="-228600" algn="l" rtl="0">
              <a:spcBef>
                <a:spcPts val="0"/>
              </a:spcBef>
              <a:spcAft>
                <a:spcPts val="0"/>
              </a:spcAft>
              <a:buClr>
                <a:schemeClr val="dk1"/>
              </a:buClr>
              <a:buSzPct val="100000"/>
              <a:buFont typeface="+mj-lt"/>
              <a:buAutoNum type="arabicPeriod" startAt="2"/>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2"/>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03821" y="2370443"/>
            <a:ext cx="3620480" cy="918734"/>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 </a:t>
            </a:r>
            <a:r>
              <a:rPr lang="en-US" sz="1600" dirty="0" err="1">
                <a:solidFill>
                  <a:schemeClr val="dk1"/>
                </a:solidFill>
              </a:rPr>
              <a:t>Mengisi</a:t>
            </a:r>
            <a:r>
              <a:rPr lang="en-US" sz="1600" dirty="0">
                <a:solidFill>
                  <a:schemeClr val="dk1"/>
                </a:solidFill>
              </a:rPr>
              <a:t> </a:t>
            </a:r>
            <a:r>
              <a:rPr lang="en-US" sz="1600" dirty="0" err="1">
                <a:solidFill>
                  <a:schemeClr val="dk1"/>
                </a:solidFill>
              </a:rPr>
              <a:t>nilai</a:t>
            </a:r>
            <a:r>
              <a:rPr lang="en-US" sz="1600" dirty="0">
                <a:solidFill>
                  <a:schemeClr val="dk1"/>
                </a:solidFill>
              </a:rPr>
              <a:t> null pada </a:t>
            </a:r>
            <a:r>
              <a:rPr lang="en-US" sz="1600" b="1" dirty="0">
                <a:solidFill>
                  <a:schemeClr val="dk1"/>
                </a:solidFill>
              </a:rPr>
              <a:t>data children </a:t>
            </a:r>
            <a:r>
              <a:rPr lang="en-US" sz="1600" dirty="0" err="1">
                <a:solidFill>
                  <a:schemeClr val="dk1"/>
                </a:solidFill>
              </a:rPr>
              <a:t>dengan</a:t>
            </a:r>
            <a:r>
              <a:rPr lang="en-US" sz="1600" dirty="0">
                <a:solidFill>
                  <a:schemeClr val="dk1"/>
                </a:solidFill>
              </a:rPr>
              <a:t> </a:t>
            </a:r>
            <a:r>
              <a:rPr lang="en-US" sz="1600" dirty="0" err="1">
                <a:solidFill>
                  <a:schemeClr val="dk1"/>
                </a:solidFill>
              </a:rPr>
              <a:t>nilai</a:t>
            </a:r>
            <a:r>
              <a:rPr lang="en-US" sz="1600" dirty="0">
                <a:solidFill>
                  <a:schemeClr val="dk1"/>
                </a:solidFill>
              </a:rPr>
              <a:t> </a:t>
            </a:r>
            <a:r>
              <a:rPr lang="en-US" sz="1600" dirty="0" err="1">
                <a:solidFill>
                  <a:schemeClr val="dk1"/>
                </a:solidFill>
              </a:rPr>
              <a:t>nol</a:t>
            </a:r>
            <a:r>
              <a:rPr lang="en-US" sz="1600" dirty="0">
                <a:solidFill>
                  <a:schemeClr val="dk1"/>
                </a:solidFill>
              </a:rPr>
              <a:t> (0). Dan </a:t>
            </a:r>
            <a:r>
              <a:rPr lang="en-US" sz="1600" dirty="0" err="1">
                <a:solidFill>
                  <a:schemeClr val="dk1"/>
                </a:solidFill>
              </a:rPr>
              <a:t>mengubah</a:t>
            </a:r>
            <a:r>
              <a:rPr lang="en-US" sz="1600" dirty="0">
                <a:solidFill>
                  <a:schemeClr val="dk1"/>
                </a:solidFill>
              </a:rPr>
              <a:t> </a:t>
            </a:r>
            <a:r>
              <a:rPr lang="en-US" sz="1600" dirty="0" err="1">
                <a:solidFill>
                  <a:schemeClr val="dk1"/>
                </a:solidFill>
              </a:rPr>
              <a:t>tipe</a:t>
            </a:r>
            <a:r>
              <a:rPr lang="en-US" sz="1600" dirty="0">
                <a:solidFill>
                  <a:schemeClr val="dk1"/>
                </a:solidFill>
              </a:rPr>
              <a:t> </a:t>
            </a:r>
            <a:r>
              <a:rPr lang="en-US" sz="1600" dirty="0" err="1">
                <a:solidFill>
                  <a:schemeClr val="dk1"/>
                </a:solidFill>
              </a:rPr>
              <a:t>datanya</a:t>
            </a:r>
            <a:r>
              <a:rPr lang="en-US" sz="1600" dirty="0">
                <a:solidFill>
                  <a:schemeClr val="dk1"/>
                </a:solidFill>
              </a:rPr>
              <a:t> </a:t>
            </a:r>
            <a:r>
              <a:rPr lang="en-US" sz="1600" dirty="0" err="1">
                <a:solidFill>
                  <a:schemeClr val="dk1"/>
                </a:solidFill>
              </a:rPr>
              <a:t>menjadi</a:t>
            </a:r>
            <a:r>
              <a:rPr lang="en-US" sz="1600" dirty="0">
                <a:solidFill>
                  <a:schemeClr val="dk1"/>
                </a:solidFill>
              </a:rPr>
              <a:t> integer ”.</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3" name="Picture 2">
            <a:extLst>
              <a:ext uri="{FF2B5EF4-FFF2-40B4-BE49-F238E27FC236}">
                <a16:creationId xmlns:a16="http://schemas.microsoft.com/office/drawing/2014/main" id="{D25C0A37-5A5D-E431-926E-851E8E301634}"/>
              </a:ext>
            </a:extLst>
          </p:cNvPr>
          <p:cNvPicPr>
            <a:picLocks noChangeAspect="1"/>
          </p:cNvPicPr>
          <p:nvPr/>
        </p:nvPicPr>
        <p:blipFill>
          <a:blip r:embed="rId3"/>
          <a:stretch>
            <a:fillRect/>
          </a:stretch>
        </p:blipFill>
        <p:spPr>
          <a:xfrm>
            <a:off x="4115191" y="683798"/>
            <a:ext cx="4930636" cy="3875823"/>
          </a:xfrm>
          <a:prstGeom prst="rect">
            <a:avLst/>
          </a:prstGeom>
        </p:spPr>
      </p:pic>
    </p:spTree>
    <p:extLst>
      <p:ext uri="{BB962C8B-B14F-4D97-AF65-F5344CB8AC3E}">
        <p14:creationId xmlns:p14="http://schemas.microsoft.com/office/powerpoint/2010/main" val="1963490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767146"/>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3"/>
            </a:pPr>
            <a:r>
              <a:rPr lang="en-US" sz="1600" dirty="0">
                <a:solidFill>
                  <a:schemeClr val="dk1"/>
                </a:solidFill>
              </a:rPr>
              <a:t>Handling Missing Value 2</a:t>
            </a:r>
          </a:p>
          <a:p>
            <a:pPr marL="361950" lvl="0" indent="-228600" algn="l" rtl="0">
              <a:spcBef>
                <a:spcPts val="0"/>
              </a:spcBef>
              <a:spcAft>
                <a:spcPts val="0"/>
              </a:spcAft>
              <a:buClr>
                <a:schemeClr val="dk1"/>
              </a:buClr>
              <a:buSzPct val="100000"/>
              <a:buFont typeface="+mj-lt"/>
              <a:buAutoNum type="arabicPeriod" startAt="3"/>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3"/>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46534" y="2346360"/>
            <a:ext cx="2470444" cy="115059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Menghapus</a:t>
            </a:r>
            <a:r>
              <a:rPr lang="en-US" sz="1600" dirty="0">
                <a:solidFill>
                  <a:schemeClr val="dk1"/>
                </a:solidFill>
              </a:rPr>
              <a:t> data yang </a:t>
            </a:r>
            <a:r>
              <a:rPr lang="en-US" sz="1600" dirty="0" err="1">
                <a:solidFill>
                  <a:schemeClr val="dk1"/>
                </a:solidFill>
              </a:rPr>
              <a:t>memiliki</a:t>
            </a:r>
            <a:r>
              <a:rPr lang="en-US" sz="1600" dirty="0">
                <a:solidFill>
                  <a:schemeClr val="dk1"/>
                </a:solidFill>
              </a:rPr>
              <a:t> </a:t>
            </a:r>
            <a:r>
              <a:rPr lang="en-US" sz="1600" dirty="0" err="1">
                <a:solidFill>
                  <a:schemeClr val="dk1"/>
                </a:solidFill>
              </a:rPr>
              <a:t>nilai</a:t>
            </a:r>
            <a:r>
              <a:rPr lang="en-US" sz="1600" dirty="0">
                <a:solidFill>
                  <a:schemeClr val="dk1"/>
                </a:solidFill>
              </a:rPr>
              <a:t> null pada </a:t>
            </a:r>
            <a:r>
              <a:rPr lang="en-US" sz="1600" b="1" dirty="0">
                <a:solidFill>
                  <a:schemeClr val="dk1"/>
                </a:solidFill>
              </a:rPr>
              <a:t>data city</a:t>
            </a:r>
            <a:r>
              <a:rPr lang="en-US" sz="1600" dirty="0">
                <a:solidFill>
                  <a:schemeClr val="dk1"/>
                </a:solidFill>
              </a:rPr>
              <a:t>”.</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4" name="Picture 3">
            <a:extLst>
              <a:ext uri="{FF2B5EF4-FFF2-40B4-BE49-F238E27FC236}">
                <a16:creationId xmlns:a16="http://schemas.microsoft.com/office/drawing/2014/main" id="{383D43A6-467B-4C44-DD7F-AEB07C7E1AA6}"/>
              </a:ext>
            </a:extLst>
          </p:cNvPr>
          <p:cNvPicPr>
            <a:picLocks noChangeAspect="1"/>
          </p:cNvPicPr>
          <p:nvPr/>
        </p:nvPicPr>
        <p:blipFill>
          <a:blip r:embed="rId3"/>
          <a:stretch>
            <a:fillRect/>
          </a:stretch>
        </p:blipFill>
        <p:spPr>
          <a:xfrm>
            <a:off x="3150812" y="990600"/>
            <a:ext cx="5897515" cy="3392986"/>
          </a:xfrm>
          <a:prstGeom prst="rect">
            <a:avLst/>
          </a:prstGeom>
        </p:spPr>
      </p:pic>
    </p:spTree>
    <p:extLst>
      <p:ext uri="{BB962C8B-B14F-4D97-AF65-F5344CB8AC3E}">
        <p14:creationId xmlns:p14="http://schemas.microsoft.com/office/powerpoint/2010/main" val="1541657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1602046"/>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4"/>
            </a:pPr>
            <a:r>
              <a:rPr lang="en-US" sz="1600" dirty="0">
                <a:solidFill>
                  <a:schemeClr val="dk1"/>
                </a:solidFill>
              </a:rPr>
              <a:t>Handling Missing Value 3</a:t>
            </a:r>
          </a:p>
          <a:p>
            <a:pPr marL="361950" lvl="0" indent="-228600" algn="l" rtl="0">
              <a:spcBef>
                <a:spcPts val="0"/>
              </a:spcBef>
              <a:spcAft>
                <a:spcPts val="0"/>
              </a:spcAft>
              <a:buClr>
                <a:schemeClr val="dk1"/>
              </a:buClr>
              <a:buSzPct val="100000"/>
              <a:buFont typeface="+mj-lt"/>
              <a:buAutoNum type="arabicPeriod" startAt="4"/>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4"/>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46534" y="2143160"/>
            <a:ext cx="3107866" cy="16668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Mengganti</a:t>
            </a:r>
            <a:r>
              <a:rPr lang="en-US" sz="1600" dirty="0">
                <a:solidFill>
                  <a:schemeClr val="dk1"/>
                </a:solidFill>
              </a:rPr>
              <a:t> </a:t>
            </a:r>
            <a:r>
              <a:rPr lang="en-US" sz="1600" dirty="0" err="1">
                <a:solidFill>
                  <a:schemeClr val="dk1"/>
                </a:solidFill>
              </a:rPr>
              <a:t>nilai</a:t>
            </a:r>
            <a:r>
              <a:rPr lang="en-US" sz="1600" dirty="0">
                <a:solidFill>
                  <a:schemeClr val="dk1"/>
                </a:solidFill>
              </a:rPr>
              <a:t> null pada </a:t>
            </a:r>
            <a:r>
              <a:rPr lang="en-US" sz="1600" b="1" dirty="0">
                <a:solidFill>
                  <a:schemeClr val="dk1"/>
                </a:solidFill>
              </a:rPr>
              <a:t>data agency </a:t>
            </a:r>
            <a:r>
              <a:rPr lang="en-US" sz="1600" dirty="0">
                <a:solidFill>
                  <a:schemeClr val="dk1"/>
                </a:solidFill>
              </a:rPr>
              <a:t>dan</a:t>
            </a:r>
            <a:r>
              <a:rPr lang="en-US" sz="1600" b="1" dirty="0">
                <a:solidFill>
                  <a:schemeClr val="dk1"/>
                </a:solidFill>
              </a:rPr>
              <a:t> data company</a:t>
            </a:r>
            <a:r>
              <a:rPr lang="en-US" sz="1600" dirty="0">
                <a:solidFill>
                  <a:schemeClr val="dk1"/>
                </a:solidFill>
              </a:rPr>
              <a:t> </a:t>
            </a:r>
            <a:r>
              <a:rPr lang="en-US" sz="1600" dirty="0" err="1">
                <a:solidFill>
                  <a:schemeClr val="dk1"/>
                </a:solidFill>
              </a:rPr>
              <a:t>dengan</a:t>
            </a:r>
            <a:r>
              <a:rPr lang="en-US" sz="1600" dirty="0">
                <a:solidFill>
                  <a:schemeClr val="dk1"/>
                </a:solidFill>
              </a:rPr>
              <a:t> </a:t>
            </a:r>
            <a:r>
              <a:rPr lang="en-US" sz="1600" dirty="0" err="1">
                <a:solidFill>
                  <a:schemeClr val="dk1"/>
                </a:solidFill>
              </a:rPr>
              <a:t>nilai</a:t>
            </a:r>
            <a:r>
              <a:rPr lang="en-US" sz="1600" dirty="0">
                <a:solidFill>
                  <a:schemeClr val="dk1"/>
                </a:solidFill>
              </a:rPr>
              <a:t> 0, dan </a:t>
            </a:r>
            <a:r>
              <a:rPr lang="en-US" sz="1600" dirty="0" err="1">
                <a:solidFill>
                  <a:schemeClr val="dk1"/>
                </a:solidFill>
              </a:rPr>
              <a:t>mengubah</a:t>
            </a:r>
            <a:r>
              <a:rPr lang="en-US" sz="1600" dirty="0">
                <a:solidFill>
                  <a:schemeClr val="dk1"/>
                </a:solidFill>
              </a:rPr>
              <a:t> </a:t>
            </a:r>
            <a:r>
              <a:rPr lang="en-US" sz="1600" dirty="0" err="1">
                <a:solidFill>
                  <a:schemeClr val="dk1"/>
                </a:solidFill>
              </a:rPr>
              <a:t>tipe</a:t>
            </a:r>
            <a:r>
              <a:rPr lang="en-US" sz="1600" dirty="0">
                <a:solidFill>
                  <a:schemeClr val="dk1"/>
                </a:solidFill>
              </a:rPr>
              <a:t> data </a:t>
            </a:r>
            <a:r>
              <a:rPr lang="en-US" sz="1600" dirty="0" err="1">
                <a:solidFill>
                  <a:schemeClr val="dk1"/>
                </a:solidFill>
              </a:rPr>
              <a:t>kedua</a:t>
            </a:r>
            <a:r>
              <a:rPr lang="en-US" sz="1600" dirty="0">
                <a:solidFill>
                  <a:schemeClr val="dk1"/>
                </a:solidFill>
              </a:rPr>
              <a:t> </a:t>
            </a:r>
            <a:r>
              <a:rPr lang="en-US" sz="1600" dirty="0" err="1">
                <a:solidFill>
                  <a:schemeClr val="dk1"/>
                </a:solidFill>
              </a:rPr>
              <a:t>kolom</a:t>
            </a:r>
            <a:r>
              <a:rPr lang="en-US" sz="1600" dirty="0">
                <a:solidFill>
                  <a:schemeClr val="dk1"/>
                </a:solidFill>
              </a:rPr>
              <a:t> </a:t>
            </a:r>
            <a:r>
              <a:rPr lang="en-US" sz="1600" dirty="0" err="1">
                <a:solidFill>
                  <a:schemeClr val="dk1"/>
                </a:solidFill>
              </a:rPr>
              <a:t>tersebut</a:t>
            </a:r>
            <a:r>
              <a:rPr lang="en-US" sz="1600" dirty="0">
                <a:solidFill>
                  <a:schemeClr val="dk1"/>
                </a:solidFill>
              </a:rPr>
              <a:t> </a:t>
            </a:r>
            <a:r>
              <a:rPr lang="en-US" sz="1600" dirty="0" err="1">
                <a:solidFill>
                  <a:schemeClr val="dk1"/>
                </a:solidFill>
              </a:rPr>
              <a:t>menjadi</a:t>
            </a:r>
            <a:r>
              <a:rPr lang="en-US" sz="1600" dirty="0">
                <a:solidFill>
                  <a:schemeClr val="dk1"/>
                </a:solidFill>
              </a:rPr>
              <a:t> object”</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7" name="Picture 6">
            <a:extLst>
              <a:ext uri="{FF2B5EF4-FFF2-40B4-BE49-F238E27FC236}">
                <a16:creationId xmlns:a16="http://schemas.microsoft.com/office/drawing/2014/main" id="{3120A057-7006-3836-A81F-21CB6B9E248A}"/>
              </a:ext>
            </a:extLst>
          </p:cNvPr>
          <p:cNvPicPr>
            <a:picLocks noChangeAspect="1"/>
          </p:cNvPicPr>
          <p:nvPr/>
        </p:nvPicPr>
        <p:blipFill>
          <a:blip r:embed="rId3"/>
          <a:stretch>
            <a:fillRect/>
          </a:stretch>
        </p:blipFill>
        <p:spPr>
          <a:xfrm>
            <a:off x="3454400" y="682712"/>
            <a:ext cx="5626749" cy="3778075"/>
          </a:xfrm>
          <a:prstGeom prst="rect">
            <a:avLst/>
          </a:prstGeom>
        </p:spPr>
      </p:pic>
    </p:spTree>
    <p:extLst>
      <p:ext uri="{BB962C8B-B14F-4D97-AF65-F5344CB8AC3E}">
        <p14:creationId xmlns:p14="http://schemas.microsoft.com/office/powerpoint/2010/main" val="225402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709949"/>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5"/>
            </a:pPr>
            <a:r>
              <a:rPr lang="en-US" sz="1600" dirty="0">
                <a:solidFill>
                  <a:schemeClr val="dk1"/>
                </a:solidFill>
              </a:rPr>
              <a:t>Data type Correction</a:t>
            </a:r>
          </a:p>
          <a:p>
            <a:pPr marL="361950" lvl="0" indent="-228600" algn="l" rtl="0">
              <a:spcBef>
                <a:spcPts val="0"/>
              </a:spcBef>
              <a:spcAft>
                <a:spcPts val="0"/>
              </a:spcAft>
              <a:buClr>
                <a:schemeClr val="dk1"/>
              </a:buClr>
              <a:buSzPct val="100000"/>
              <a:buFont typeface="+mj-lt"/>
              <a:buAutoNum type="arabicPeriod" startAt="5"/>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5"/>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54062" y="1233139"/>
            <a:ext cx="5999299" cy="709961"/>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Mengganti</a:t>
            </a:r>
            <a:r>
              <a:rPr lang="en-US" sz="1600" dirty="0">
                <a:solidFill>
                  <a:schemeClr val="dk1"/>
                </a:solidFill>
              </a:rPr>
              <a:t> </a:t>
            </a:r>
            <a:r>
              <a:rPr lang="en-US" sz="1600" dirty="0" err="1">
                <a:solidFill>
                  <a:schemeClr val="dk1"/>
                </a:solidFill>
              </a:rPr>
              <a:t>tipe</a:t>
            </a:r>
            <a:r>
              <a:rPr lang="en-US" sz="1600" dirty="0">
                <a:solidFill>
                  <a:schemeClr val="dk1"/>
                </a:solidFill>
              </a:rPr>
              <a:t> data </a:t>
            </a:r>
            <a:r>
              <a:rPr lang="en-US" sz="1600" b="1" dirty="0" err="1">
                <a:solidFill>
                  <a:schemeClr val="dk1"/>
                </a:solidFill>
              </a:rPr>
              <a:t>is_canceled</a:t>
            </a:r>
            <a:r>
              <a:rPr lang="en-US" sz="1600" b="1" dirty="0">
                <a:solidFill>
                  <a:schemeClr val="dk1"/>
                </a:solidFill>
              </a:rPr>
              <a:t> </a:t>
            </a:r>
            <a:r>
              <a:rPr lang="en-US" sz="1600" dirty="0">
                <a:solidFill>
                  <a:schemeClr val="dk1"/>
                </a:solidFill>
              </a:rPr>
              <a:t>dan </a:t>
            </a:r>
            <a:r>
              <a:rPr lang="en-US" sz="1600" b="1" dirty="0" err="1">
                <a:solidFill>
                  <a:schemeClr val="dk1"/>
                </a:solidFill>
              </a:rPr>
              <a:t>is_repeated_guest</a:t>
            </a:r>
            <a:r>
              <a:rPr lang="en-US" sz="1600" b="1" dirty="0">
                <a:solidFill>
                  <a:schemeClr val="dk1"/>
                </a:solidFill>
              </a:rPr>
              <a:t> </a:t>
            </a:r>
            <a:r>
              <a:rPr lang="en-US" sz="1600" dirty="0" err="1">
                <a:solidFill>
                  <a:schemeClr val="dk1"/>
                </a:solidFill>
              </a:rPr>
              <a:t>menjadi</a:t>
            </a:r>
            <a:r>
              <a:rPr lang="en-US" sz="1600" dirty="0">
                <a:solidFill>
                  <a:schemeClr val="dk1"/>
                </a:solidFill>
              </a:rPr>
              <a:t> object </a:t>
            </a:r>
            <a:r>
              <a:rPr lang="en-US" sz="1600" dirty="0" err="1">
                <a:solidFill>
                  <a:schemeClr val="dk1"/>
                </a:solidFill>
              </a:rPr>
              <a:t>karena</a:t>
            </a:r>
            <a:r>
              <a:rPr lang="en-US" sz="1600" dirty="0">
                <a:solidFill>
                  <a:schemeClr val="dk1"/>
                </a:solidFill>
              </a:rPr>
              <a:t> </a:t>
            </a:r>
            <a:r>
              <a:rPr lang="en-US" sz="1600" dirty="0" err="1">
                <a:solidFill>
                  <a:schemeClr val="dk1"/>
                </a:solidFill>
              </a:rPr>
              <a:t>hanya</a:t>
            </a:r>
            <a:r>
              <a:rPr lang="en-US" sz="1600" dirty="0">
                <a:solidFill>
                  <a:schemeClr val="dk1"/>
                </a:solidFill>
              </a:rPr>
              <a:t> </a:t>
            </a:r>
            <a:r>
              <a:rPr lang="en-US" sz="1600" dirty="0" err="1">
                <a:solidFill>
                  <a:schemeClr val="dk1"/>
                </a:solidFill>
              </a:rPr>
              <a:t>berisikan</a:t>
            </a:r>
            <a:r>
              <a:rPr lang="en-US" sz="1600" dirty="0">
                <a:solidFill>
                  <a:schemeClr val="dk1"/>
                </a:solidFill>
              </a:rPr>
              <a:t> </a:t>
            </a:r>
            <a:r>
              <a:rPr lang="en-US" sz="1600" dirty="0" err="1">
                <a:solidFill>
                  <a:schemeClr val="dk1"/>
                </a:solidFill>
              </a:rPr>
              <a:t>nilai</a:t>
            </a:r>
            <a:r>
              <a:rPr lang="en-US" sz="1600" dirty="0">
                <a:solidFill>
                  <a:schemeClr val="dk1"/>
                </a:solidFill>
              </a:rPr>
              <a:t> 0 dan 1”</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3" name="Picture 2">
            <a:extLst>
              <a:ext uri="{FF2B5EF4-FFF2-40B4-BE49-F238E27FC236}">
                <a16:creationId xmlns:a16="http://schemas.microsoft.com/office/drawing/2014/main" id="{97487502-8678-14BE-E6AB-4930B6E50E6C}"/>
              </a:ext>
            </a:extLst>
          </p:cNvPr>
          <p:cNvPicPr>
            <a:picLocks noChangeAspect="1"/>
          </p:cNvPicPr>
          <p:nvPr/>
        </p:nvPicPr>
        <p:blipFill>
          <a:blip r:embed="rId3"/>
          <a:stretch>
            <a:fillRect/>
          </a:stretch>
        </p:blipFill>
        <p:spPr>
          <a:xfrm>
            <a:off x="1020184" y="2116301"/>
            <a:ext cx="7103631" cy="2121490"/>
          </a:xfrm>
          <a:prstGeom prst="rect">
            <a:avLst/>
          </a:prstGeom>
        </p:spPr>
      </p:pic>
    </p:spTree>
    <p:extLst>
      <p:ext uri="{BB962C8B-B14F-4D97-AF65-F5344CB8AC3E}">
        <p14:creationId xmlns:p14="http://schemas.microsoft.com/office/powerpoint/2010/main" val="384281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709949"/>
            <a:ext cx="4419013" cy="523190"/>
          </a:xfrm>
          <a:prstGeom prst="rect">
            <a:avLst/>
          </a:prstGeom>
          <a:ln>
            <a:noFill/>
          </a:ln>
        </p:spPr>
        <p:txBody>
          <a:bodyPr spcFirstLastPara="1" wrap="square" lIns="91425" tIns="91425" rIns="91425" bIns="91425" anchor="t" anchorCtr="0">
            <a:normAutofit/>
          </a:bodyPr>
          <a:lstStyle/>
          <a:p>
            <a:pPr marL="476250" lvl="0" algn="l" rtl="0">
              <a:spcBef>
                <a:spcPts val="0"/>
              </a:spcBef>
              <a:spcAft>
                <a:spcPts val="0"/>
              </a:spcAft>
              <a:buClr>
                <a:schemeClr val="dk1"/>
              </a:buClr>
              <a:buSzPct val="100000"/>
              <a:buFont typeface="+mj-lt"/>
              <a:buAutoNum type="arabicPeriod" startAt="6"/>
            </a:pPr>
            <a:r>
              <a:rPr lang="en-US" sz="1600" dirty="0">
                <a:solidFill>
                  <a:schemeClr val="dk1"/>
                </a:solidFill>
              </a:rPr>
              <a:t>Handling </a:t>
            </a:r>
            <a:r>
              <a:rPr lang="en-US" sz="1600" dirty="0" err="1">
                <a:solidFill>
                  <a:schemeClr val="dk1"/>
                </a:solidFill>
              </a:rPr>
              <a:t>unrepresentated</a:t>
            </a:r>
            <a:r>
              <a:rPr lang="en-US" sz="1600" dirty="0">
                <a:solidFill>
                  <a:schemeClr val="dk1"/>
                </a:solidFill>
              </a:rPr>
              <a:t> data value</a:t>
            </a:r>
          </a:p>
          <a:p>
            <a:pPr marL="361950" lvl="0" indent="-228600" algn="l" rtl="0">
              <a:spcBef>
                <a:spcPts val="0"/>
              </a:spcBef>
              <a:spcAft>
                <a:spcPts val="0"/>
              </a:spcAft>
              <a:buClr>
                <a:schemeClr val="dk1"/>
              </a:buClr>
              <a:buSzPct val="100000"/>
              <a:buFont typeface="+mj-lt"/>
              <a:buAutoNum type="arabicPeriod" startAt="6"/>
            </a:pPr>
            <a:endParaRPr lang="en-US" sz="1200" dirty="0">
              <a:solidFill>
                <a:schemeClr val="dk1"/>
              </a:solidFill>
            </a:endParaRPr>
          </a:p>
          <a:p>
            <a:pPr marL="361950" lvl="0" indent="-228600" algn="l" rtl="0">
              <a:spcBef>
                <a:spcPts val="0"/>
              </a:spcBef>
              <a:spcAft>
                <a:spcPts val="0"/>
              </a:spcAft>
              <a:buClr>
                <a:schemeClr val="dk1"/>
              </a:buClr>
              <a:buSzPct val="100000"/>
              <a:buFont typeface="+mj-lt"/>
              <a:buAutoNum type="arabicPeriod" startAt="6"/>
            </a:pPr>
            <a:endParaRPr lang="en-US" sz="1200" dirty="0">
              <a:solidFill>
                <a:schemeClr val="dk1"/>
              </a:solidFill>
            </a:endParaRPr>
          </a:p>
          <a:p>
            <a:pPr marL="133350" lvl="0" indent="0" algn="l" rtl="0">
              <a:spcBef>
                <a:spcPts val="0"/>
              </a:spcBef>
              <a:spcAft>
                <a:spcPts val="0"/>
              </a:spcAft>
              <a:buClr>
                <a:schemeClr val="dk1"/>
              </a:buClr>
              <a:buSzPct val="100000"/>
              <a:buNone/>
            </a:pPr>
            <a:endParaRPr lang="en-US" sz="1200" dirty="0">
              <a:solidFill>
                <a:schemeClr val="dk1"/>
              </a:solidFill>
            </a:endParaRPr>
          </a:p>
        </p:txBody>
      </p:sp>
      <p:sp>
        <p:nvSpPr>
          <p:cNvPr id="6" name="Google Shape;114;p27">
            <a:extLst>
              <a:ext uri="{FF2B5EF4-FFF2-40B4-BE49-F238E27FC236}">
                <a16:creationId xmlns:a16="http://schemas.microsoft.com/office/drawing/2014/main" id="{5836D341-94BC-C467-5C0B-1B510CBF4F0D}"/>
              </a:ext>
            </a:extLst>
          </p:cNvPr>
          <p:cNvSpPr txBox="1">
            <a:spLocks/>
          </p:cNvSpPr>
          <p:nvPr/>
        </p:nvSpPr>
        <p:spPr>
          <a:xfrm>
            <a:off x="354062" y="1233139"/>
            <a:ext cx="8586738" cy="709961"/>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None/>
            </a:pPr>
            <a:r>
              <a:rPr lang="en-US" sz="1600" dirty="0">
                <a:solidFill>
                  <a:schemeClr val="dk1"/>
                </a:solidFill>
              </a:rPr>
              <a:t>“</a:t>
            </a:r>
            <a:r>
              <a:rPr lang="en-US" sz="1600" dirty="0" err="1">
                <a:solidFill>
                  <a:schemeClr val="dk1"/>
                </a:solidFill>
              </a:rPr>
              <a:t>Menganti</a:t>
            </a:r>
            <a:r>
              <a:rPr lang="en-US" sz="1600" dirty="0">
                <a:solidFill>
                  <a:schemeClr val="dk1"/>
                </a:solidFill>
              </a:rPr>
              <a:t> data </a:t>
            </a:r>
            <a:r>
              <a:rPr lang="en-US" sz="1600" dirty="0" err="1">
                <a:solidFill>
                  <a:schemeClr val="dk1"/>
                </a:solidFill>
              </a:rPr>
              <a:t>bernilai</a:t>
            </a:r>
            <a:r>
              <a:rPr lang="en-US" sz="1600" dirty="0">
                <a:solidFill>
                  <a:schemeClr val="dk1"/>
                </a:solidFill>
              </a:rPr>
              <a:t> </a:t>
            </a:r>
            <a:r>
              <a:rPr lang="en-US" sz="1600" b="1" dirty="0">
                <a:solidFill>
                  <a:schemeClr val="dk1"/>
                </a:solidFill>
              </a:rPr>
              <a:t>undefined</a:t>
            </a:r>
            <a:r>
              <a:rPr lang="en-US" sz="1600" dirty="0">
                <a:solidFill>
                  <a:schemeClr val="dk1"/>
                </a:solidFill>
              </a:rPr>
              <a:t> </a:t>
            </a:r>
            <a:r>
              <a:rPr lang="en-US" sz="1600" dirty="0" err="1">
                <a:solidFill>
                  <a:schemeClr val="dk1"/>
                </a:solidFill>
              </a:rPr>
              <a:t>dengan</a:t>
            </a:r>
            <a:r>
              <a:rPr lang="en-US" sz="1600" dirty="0">
                <a:solidFill>
                  <a:schemeClr val="dk1"/>
                </a:solidFill>
              </a:rPr>
              <a:t> </a:t>
            </a:r>
            <a:r>
              <a:rPr lang="en-US" sz="1600" b="1" dirty="0">
                <a:solidFill>
                  <a:schemeClr val="dk1"/>
                </a:solidFill>
              </a:rPr>
              <a:t>no meal </a:t>
            </a:r>
            <a:r>
              <a:rPr lang="en-US" sz="1600" dirty="0">
                <a:solidFill>
                  <a:schemeClr val="dk1"/>
                </a:solidFill>
              </a:rPr>
              <a:t>pada </a:t>
            </a:r>
            <a:r>
              <a:rPr lang="en-US" sz="1600" dirty="0" err="1">
                <a:solidFill>
                  <a:schemeClr val="dk1"/>
                </a:solidFill>
              </a:rPr>
              <a:t>kolom</a:t>
            </a:r>
            <a:r>
              <a:rPr lang="en-US" sz="1600" dirty="0">
                <a:solidFill>
                  <a:schemeClr val="dk1"/>
                </a:solidFill>
              </a:rPr>
              <a:t> </a:t>
            </a:r>
            <a:r>
              <a:rPr lang="en-US" sz="1600" b="1" dirty="0">
                <a:solidFill>
                  <a:schemeClr val="dk1"/>
                </a:solidFill>
              </a:rPr>
              <a:t>data meal </a:t>
            </a:r>
            <a:r>
              <a:rPr lang="en-US" sz="1600" dirty="0" err="1">
                <a:solidFill>
                  <a:schemeClr val="dk1"/>
                </a:solidFill>
              </a:rPr>
              <a:t>karena</a:t>
            </a:r>
            <a:r>
              <a:rPr lang="en-US" sz="1600" dirty="0">
                <a:solidFill>
                  <a:schemeClr val="dk1"/>
                </a:solidFill>
              </a:rPr>
              <a:t> </a:t>
            </a:r>
            <a:r>
              <a:rPr lang="en-US" sz="1600" dirty="0" err="1">
                <a:solidFill>
                  <a:schemeClr val="dk1"/>
                </a:solidFill>
              </a:rPr>
              <a:t>memiliki</a:t>
            </a:r>
            <a:r>
              <a:rPr lang="en-US" sz="1600" dirty="0">
                <a:solidFill>
                  <a:schemeClr val="dk1"/>
                </a:solidFill>
              </a:rPr>
              <a:t> arti yang </a:t>
            </a:r>
            <a:r>
              <a:rPr lang="en-US" sz="1600" dirty="0" err="1">
                <a:solidFill>
                  <a:schemeClr val="dk1"/>
                </a:solidFill>
              </a:rPr>
              <a:t>serupa</a:t>
            </a:r>
            <a:r>
              <a:rPr lang="en-US" sz="1600" dirty="0">
                <a:solidFill>
                  <a:schemeClr val="dk1"/>
                </a:solidFill>
              </a:rPr>
              <a:t>, </a:t>
            </a:r>
            <a:r>
              <a:rPr lang="en-US" sz="1600" dirty="0" err="1">
                <a:solidFill>
                  <a:schemeClr val="dk1"/>
                </a:solidFill>
              </a:rPr>
              <a:t>untuk</a:t>
            </a:r>
            <a:r>
              <a:rPr lang="en-US" sz="1600" dirty="0">
                <a:solidFill>
                  <a:schemeClr val="dk1"/>
                </a:solidFill>
              </a:rPr>
              <a:t> </a:t>
            </a:r>
            <a:r>
              <a:rPr lang="en-US" sz="1600" dirty="0" err="1">
                <a:solidFill>
                  <a:schemeClr val="dk1"/>
                </a:solidFill>
              </a:rPr>
              <a:t>mengurangi</a:t>
            </a:r>
            <a:r>
              <a:rPr lang="en-US" sz="1600" dirty="0">
                <a:solidFill>
                  <a:schemeClr val="dk1"/>
                </a:solidFill>
              </a:rPr>
              <a:t> </a:t>
            </a:r>
            <a:r>
              <a:rPr lang="en-US" sz="1600" dirty="0" err="1">
                <a:solidFill>
                  <a:schemeClr val="dk1"/>
                </a:solidFill>
              </a:rPr>
              <a:t>kategori</a:t>
            </a:r>
            <a:r>
              <a:rPr lang="en-US" sz="1600" dirty="0">
                <a:solidFill>
                  <a:schemeClr val="dk1"/>
                </a:solidFill>
              </a:rPr>
              <a:t> data dan </a:t>
            </a:r>
            <a:r>
              <a:rPr lang="en-US" sz="1600" dirty="0" err="1">
                <a:solidFill>
                  <a:schemeClr val="dk1"/>
                </a:solidFill>
              </a:rPr>
              <a:t>menghindari</a:t>
            </a:r>
            <a:r>
              <a:rPr lang="en-US" sz="1600" dirty="0">
                <a:solidFill>
                  <a:schemeClr val="dk1"/>
                </a:solidFill>
              </a:rPr>
              <a:t> mis-</a:t>
            </a:r>
            <a:r>
              <a:rPr lang="en-US" sz="1600" dirty="0" err="1">
                <a:solidFill>
                  <a:schemeClr val="dk1"/>
                </a:solidFill>
              </a:rPr>
              <a:t>intepretasi</a:t>
            </a:r>
            <a:r>
              <a:rPr lang="en-US" sz="1600" dirty="0">
                <a:solidFill>
                  <a:schemeClr val="dk1"/>
                </a:solidFill>
              </a:rPr>
              <a:t> data” </a:t>
            </a:r>
          </a:p>
          <a:p>
            <a:pPr marL="419100" indent="-285750">
              <a:buClr>
                <a:schemeClr val="dk1"/>
              </a:buClr>
              <a:buSzPts val="1500"/>
              <a:buFont typeface="Arial" panose="020B0604020202020204" pitchFamily="34" charset="0"/>
              <a:buChar char="•"/>
            </a:pPr>
            <a:endParaRPr lang="en-US" sz="1600" dirty="0">
              <a:solidFill>
                <a:schemeClr val="dk1"/>
              </a:solidFill>
            </a:endParaRPr>
          </a:p>
        </p:txBody>
      </p:sp>
      <p:pic>
        <p:nvPicPr>
          <p:cNvPr id="4" name="Picture 3">
            <a:extLst>
              <a:ext uri="{FF2B5EF4-FFF2-40B4-BE49-F238E27FC236}">
                <a16:creationId xmlns:a16="http://schemas.microsoft.com/office/drawing/2014/main" id="{5DB9D401-78A9-49E2-E213-E35EB545B0A2}"/>
              </a:ext>
            </a:extLst>
          </p:cNvPr>
          <p:cNvPicPr>
            <a:picLocks noChangeAspect="1"/>
          </p:cNvPicPr>
          <p:nvPr/>
        </p:nvPicPr>
        <p:blipFill>
          <a:blip r:embed="rId3"/>
          <a:stretch>
            <a:fillRect/>
          </a:stretch>
        </p:blipFill>
        <p:spPr>
          <a:xfrm>
            <a:off x="1613712" y="1946067"/>
            <a:ext cx="5610601" cy="2508668"/>
          </a:xfrm>
          <a:prstGeom prst="rect">
            <a:avLst/>
          </a:prstGeom>
        </p:spPr>
      </p:pic>
    </p:spTree>
    <p:extLst>
      <p:ext uri="{BB962C8B-B14F-4D97-AF65-F5344CB8AC3E}">
        <p14:creationId xmlns:p14="http://schemas.microsoft.com/office/powerpoint/2010/main" val="41894242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1040</Words>
  <Application>Microsoft Office PowerPoint</Application>
  <PresentationFormat>On-screen Show (16:9)</PresentationFormat>
  <Paragraphs>87</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Dosis</vt:lpstr>
      <vt:lpstr>-apple-system</vt:lpstr>
      <vt:lpstr>Roboto</vt:lpstr>
      <vt:lpstr>Nunito</vt:lpstr>
      <vt:lpstr>Arial</vt:lpstr>
      <vt:lpstr>Simple Light</vt:lpstr>
      <vt:lpstr>Simple Light</vt:lpstr>
      <vt:lpstr>Investigate Business Hotel using Data Visualization </vt:lpstr>
      <vt:lpstr>Overview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Monthly Hotel Booking Analysis Based on Hotel Type</vt:lpstr>
      <vt:lpstr>Monthly Hotel Booking Analysis Based on Hotel Type</vt:lpstr>
      <vt:lpstr>Impact Analysis of Stay Duration on Hotel Bookings Cancellation Rates</vt:lpstr>
      <vt:lpstr>Impact Analysis of Stay Duration on Hotel Bookings Cancellation Rates</vt:lpstr>
      <vt:lpstr>Impact Analysis of Lead Time on Hotel Bookings Cancellation Rate</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Muhammad Fu'ad Saifuddin</cp:lastModifiedBy>
  <cp:revision>4</cp:revision>
  <dcterms:modified xsi:type="dcterms:W3CDTF">2022-10-16T09:11:03Z</dcterms:modified>
</cp:coreProperties>
</file>